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277" r:id="rId2"/>
    <p:sldId id="257" r:id="rId3"/>
    <p:sldId id="267" r:id="rId4"/>
    <p:sldId id="289" r:id="rId5"/>
    <p:sldId id="258" r:id="rId6"/>
    <p:sldId id="290" r:id="rId7"/>
    <p:sldId id="291" r:id="rId8"/>
    <p:sldId id="288" r:id="rId9"/>
    <p:sldId id="315" r:id="rId10"/>
    <p:sldId id="293" r:id="rId11"/>
    <p:sldId id="294" r:id="rId12"/>
    <p:sldId id="295" r:id="rId13"/>
    <p:sldId id="296" r:id="rId14"/>
    <p:sldId id="299" r:id="rId15"/>
    <p:sldId id="297" r:id="rId16"/>
    <p:sldId id="300" r:id="rId17"/>
    <p:sldId id="298" r:id="rId18"/>
    <p:sldId id="301" r:id="rId19"/>
    <p:sldId id="302" r:id="rId20"/>
    <p:sldId id="303" r:id="rId21"/>
    <p:sldId id="304" r:id="rId22"/>
    <p:sldId id="305" r:id="rId23"/>
    <p:sldId id="286" r:id="rId24"/>
    <p:sldId id="307" r:id="rId25"/>
    <p:sldId id="308" r:id="rId26"/>
    <p:sldId id="306" r:id="rId27"/>
    <p:sldId id="309" r:id="rId28"/>
    <p:sldId id="310" r:id="rId29"/>
    <p:sldId id="287" r:id="rId30"/>
    <p:sldId id="311" r:id="rId31"/>
    <p:sldId id="312" r:id="rId32"/>
    <p:sldId id="313" r:id="rId33"/>
    <p:sldId id="314" r:id="rId34"/>
    <p:sldId id="316" r:id="rId35"/>
    <p:sldId id="317" r:id="rId36"/>
    <p:sldId id="318" r:id="rId37"/>
    <p:sldId id="319" r:id="rId38"/>
    <p:sldId id="320" r:id="rId39"/>
    <p:sldId id="284" r:id="rId40"/>
    <p:sldId id="275" r:id="rId41"/>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906"/>
    <a:srgbClr val="99BCE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5" autoAdjust="0"/>
    <p:restoredTop sz="82438" autoAdjust="0"/>
  </p:normalViewPr>
  <p:slideViewPr>
    <p:cSldViewPr>
      <p:cViewPr varScale="1">
        <p:scale>
          <a:sx n="76" d="100"/>
          <a:sy n="76" d="100"/>
        </p:scale>
        <p:origin x="1590" y="84"/>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0659" name="Rectangle 3"/>
          <p:cNvSpPr>
            <a:spLocks noGrp="1" noChangeArrowheads="1"/>
          </p:cNvSpPr>
          <p:nvPr>
            <p:ph type="dt" sz="quarter" idx="1"/>
          </p:nvPr>
        </p:nvSpPr>
        <p:spPr bwMode="auto">
          <a:xfrm>
            <a:off x="5179484"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ChangeArrowheads="1"/>
          </p:cNvSpPr>
          <p:nvPr>
            <p:ph type="ftr" sz="quarter" idx="2"/>
          </p:nvPr>
        </p:nvSpPr>
        <p:spPr bwMode="auto">
          <a:xfrm>
            <a:off x="0"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0661" name="Rectangle 5"/>
          <p:cNvSpPr>
            <a:spLocks noGrp="1" noChangeArrowheads="1"/>
          </p:cNvSpPr>
          <p:nvPr>
            <p:ph type="sldNum" sz="quarter" idx="3"/>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69FFDFA-9694-4969-9E88-99964D1A5CB9}" type="slidenum">
              <a:rPr lang="en-US"/>
              <a:pPr/>
              <a:t>‹#›</a:t>
            </a:fld>
            <a:endParaRPr lang="en-US"/>
          </a:p>
        </p:txBody>
      </p:sp>
    </p:spTree>
    <p:extLst>
      <p:ext uri="{BB962C8B-B14F-4D97-AF65-F5344CB8AC3E}">
        <p14:creationId xmlns:p14="http://schemas.microsoft.com/office/powerpoint/2010/main" val="188096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72D6531E-39FC-41A2-857C-929EC5B44830}" type="datetimeFigureOut">
              <a:rPr lang="en-US" smtClean="0"/>
              <a:t>13/10/2014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53ABB52-6BF5-4DC8-B946-D684B1987662}" type="slidenum">
              <a:rPr lang="en-US" smtClean="0"/>
              <a:t>‹#›</a:t>
            </a:fld>
            <a:endParaRPr lang="en-US"/>
          </a:p>
        </p:txBody>
      </p:sp>
    </p:spTree>
    <p:extLst>
      <p:ext uri="{BB962C8B-B14F-4D97-AF65-F5344CB8AC3E}">
        <p14:creationId xmlns:p14="http://schemas.microsoft.com/office/powerpoint/2010/main" val="420683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Version:</a:t>
            </a:r>
            <a:r>
              <a:rPr lang="en-US" baseline="0" smtClean="0"/>
              <a:t> 1.2</a:t>
            </a:r>
          </a:p>
          <a:p>
            <a:r>
              <a:rPr lang="en-US" baseline="0" smtClean="0"/>
              <a:t>Last update: October 13, 2014</a:t>
            </a:r>
            <a:endParaRPr lang="en-US" smtClean="0"/>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a:t>
            </a:fld>
            <a:endParaRPr lang="en-US"/>
          </a:p>
        </p:txBody>
      </p:sp>
    </p:spTree>
    <p:extLst>
      <p:ext uri="{BB962C8B-B14F-4D97-AF65-F5344CB8AC3E}">
        <p14:creationId xmlns:p14="http://schemas.microsoft.com/office/powerpoint/2010/main" val="3402232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a:t>
            </a:r>
            <a:r>
              <a:rPr lang="en-US" sz="1200" kern="1200" baseline="0" smtClean="0">
                <a:solidFill>
                  <a:schemeClr val="tx1"/>
                </a:solidFill>
                <a:effectLst/>
                <a:latin typeface="+mn-lt"/>
                <a:ea typeface="+mn-ea"/>
                <a:cs typeface="+mn-cs"/>
              </a:rPr>
              <a:t> số giải pháp: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Nêu rõ nhận thức với các nhân viên và những người liên quan về tầm quan trọng của thiết bị di động với các dữ liệu doanh nghiệp.</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chính sách để ngăn ngừa việc thất thoát dữ liệu.</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ước lượng về đánh mất dữ liệu khi thiết bị di động bị đánh mất.</a:t>
            </a:r>
          </a:p>
          <a:p>
            <a:pPr marL="171450" lvl="0" indent="-171450">
              <a:buFont typeface="Wingdings" panose="05000000000000000000" pitchFamily="2" charset="2"/>
              <a:buChar char="q"/>
            </a:pPr>
            <a:r>
              <a:rPr lang="en-US" sz="1200" kern="1200" smtClean="0">
                <a:solidFill>
                  <a:schemeClr val="tx1"/>
                </a:solidFill>
                <a:effectLst/>
                <a:latin typeface="+mn-lt"/>
                <a:ea typeface="+mn-ea"/>
                <a:cs typeface="+mn-cs"/>
              </a:rPr>
              <a:t>Xây dựng các hệ thống kỹ thuật, chống mất cắp thiết bị hoặc đảm bảo tính an toàn của dữ liệu khi thiết bị bị đánh mất.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10</a:t>
            </a:fld>
            <a:endParaRPr lang="en-US"/>
          </a:p>
        </p:txBody>
      </p:sp>
    </p:spTree>
    <p:extLst>
      <p:ext uri="{BB962C8B-B14F-4D97-AF65-F5344CB8AC3E}">
        <p14:creationId xmlns:p14="http://schemas.microsoft.com/office/powerpoint/2010/main" val="404330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Trong khi kẻ tấn công cần nhiều tài nguyên để tấn công vào máy tính hay máy chủ, một thiết bị di động do có phần cứng hạn chế hơn, rất dễ trở thành mục tiêu của cách tấn công này.</a:t>
            </a: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11</a:t>
            </a:fld>
            <a:endParaRPr lang="en-US"/>
          </a:p>
        </p:txBody>
      </p:sp>
    </p:spTree>
    <p:extLst>
      <p:ext uri="{BB962C8B-B14F-4D97-AF65-F5344CB8AC3E}">
        <p14:creationId xmlns:p14="http://schemas.microsoft.com/office/powerpoint/2010/main" val="23462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a:t>
            </a:r>
            <a:r>
              <a:rPr lang="en-US" i="1" baseline="0" smtClean="0"/>
              <a:t> reference: http://jordan-wright.github.io/images/blog/wireless-attacks/dnspwn/diagram.png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12</a:t>
            </a:fld>
            <a:endParaRPr lang="en-US"/>
          </a:p>
        </p:txBody>
      </p:sp>
    </p:spTree>
    <p:extLst>
      <p:ext uri="{BB962C8B-B14F-4D97-AF65-F5344CB8AC3E}">
        <p14:creationId xmlns:p14="http://schemas.microsoft.com/office/powerpoint/2010/main" val="346985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13</a:t>
            </a:fld>
            <a:endParaRPr lang="en-US"/>
          </a:p>
        </p:txBody>
      </p:sp>
    </p:spTree>
    <p:extLst>
      <p:ext uri="{BB962C8B-B14F-4D97-AF65-F5344CB8AC3E}">
        <p14:creationId xmlns:p14="http://schemas.microsoft.com/office/powerpoint/2010/main" val="84383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Rooter malware has the capability to root infected devices, giving an attacker complete control of the Android smartphone or tablet. Trend Micro found that rooter malware made up only 4.4 percent of all Android threat types. Root privileges grants a remote attacker access to files and the device’s flash memory. The threat is designed for targeted attacks to remain stealthy and persistent on the device, evading detection by most mobile antivirus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One such threat called Gonfu was detected in 2011 and can root a device by installing a malicious package called Legacy. Once Legacy is installed, it is hard to remove and provides the hacker with remote control of the device and access to your company’s data that can be accessed on the device.</a:t>
            </a:r>
            <a:endParaRPr lang="en-US" i="1" smtClean="0"/>
          </a:p>
        </p:txBody>
      </p:sp>
      <p:sp>
        <p:nvSpPr>
          <p:cNvPr id="4" name="Slide Number Placeholder 3"/>
          <p:cNvSpPr>
            <a:spLocks noGrp="1"/>
          </p:cNvSpPr>
          <p:nvPr>
            <p:ph type="sldNum" sz="quarter" idx="10"/>
          </p:nvPr>
        </p:nvSpPr>
        <p:spPr/>
        <p:txBody>
          <a:bodyPr/>
          <a:lstStyle/>
          <a:p>
            <a:fld id="{953ABB52-6BF5-4DC8-B946-D684B1987662}" type="slidenum">
              <a:rPr lang="en-US" smtClean="0"/>
              <a:t>14</a:t>
            </a:fld>
            <a:endParaRPr lang="en-US"/>
          </a:p>
        </p:txBody>
      </p:sp>
    </p:spTree>
    <p:extLst>
      <p:ext uri="{BB962C8B-B14F-4D97-AF65-F5344CB8AC3E}">
        <p14:creationId xmlns:p14="http://schemas.microsoft.com/office/powerpoint/2010/main" val="172725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15</a:t>
            </a:fld>
            <a:endParaRPr lang="en-US"/>
          </a:p>
        </p:txBody>
      </p:sp>
    </p:spTree>
    <p:extLst>
      <p:ext uri="{BB962C8B-B14F-4D97-AF65-F5344CB8AC3E}">
        <p14:creationId xmlns:p14="http://schemas.microsoft.com/office/powerpoint/2010/main" val="372478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16</a:t>
            </a:fld>
            <a:endParaRPr lang="en-US"/>
          </a:p>
        </p:txBody>
      </p:sp>
    </p:spTree>
    <p:extLst>
      <p:ext uri="{BB962C8B-B14F-4D97-AF65-F5344CB8AC3E}">
        <p14:creationId xmlns:p14="http://schemas.microsoft.com/office/powerpoint/2010/main" val="28290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r>
              <a:rPr lang="en-US" i="1" baseline="0" smtClean="0"/>
              <a:t> </a:t>
            </a:r>
            <a:r>
              <a:rPr lang="en-US" i="1" smtClean="0"/>
              <a:t>http://www.cisco.com/web/about/security/images/csc_child_pages/white_papers/ddos_fig02.jpg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17</a:t>
            </a:fld>
            <a:endParaRPr lang="en-US"/>
          </a:p>
        </p:txBody>
      </p:sp>
    </p:spTree>
    <p:extLst>
      <p:ext uri="{BB962C8B-B14F-4D97-AF65-F5344CB8AC3E}">
        <p14:creationId xmlns:p14="http://schemas.microsoft.com/office/powerpoint/2010/main" val="171154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smtClean="0"/>
              <a:t>Image reference: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http://cdn.mdimg.co.uk/upload/apple/sms-securityflaw.jpg</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i="1" smtClean="0"/>
              <a:t>http://news.softpedia.com/images/news2/Cybercriminals-Abuse-Twilio-and-Ow-ly-for-SMS-Phishing-Attack-426840-2.jpg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18</a:t>
            </a:fld>
            <a:endParaRPr lang="en-US"/>
          </a:p>
        </p:txBody>
      </p:sp>
    </p:spTree>
    <p:extLst>
      <p:ext uri="{BB962C8B-B14F-4D97-AF65-F5344CB8AC3E}">
        <p14:creationId xmlns:p14="http://schemas.microsoft.com/office/powerpoint/2010/main" val="183276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19</a:t>
            </a:fld>
            <a:endParaRPr lang="en-US"/>
          </a:p>
        </p:txBody>
      </p:sp>
    </p:spTree>
    <p:extLst>
      <p:ext uri="{BB962C8B-B14F-4D97-AF65-F5344CB8AC3E}">
        <p14:creationId xmlns:p14="http://schemas.microsoft.com/office/powerpoint/2010/main" val="414972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a:t>
            </a:fld>
            <a:endParaRPr lang="en-US"/>
          </a:p>
        </p:txBody>
      </p:sp>
    </p:spTree>
    <p:extLst>
      <p:ext uri="{BB962C8B-B14F-4D97-AF65-F5344CB8AC3E}">
        <p14:creationId xmlns:p14="http://schemas.microsoft.com/office/powerpoint/2010/main" val="422155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20</a:t>
            </a:fld>
            <a:endParaRPr lang="en-US"/>
          </a:p>
        </p:txBody>
      </p:sp>
    </p:spTree>
    <p:extLst>
      <p:ext uri="{BB962C8B-B14F-4D97-AF65-F5344CB8AC3E}">
        <p14:creationId xmlns:p14="http://schemas.microsoft.com/office/powerpoint/2010/main" val="159917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Collin phát triển một cơ chế chia hệ thống tài nguyên thành từng ngăn riêng biệt. Mục tiêu của cơ chế này là ngăn ngừa các tiến trình tương tác với một dịch vụ mạng cụ thể (như mạng không dây dựa trên IP), vượt qua rào cản dịch vụ và truy cập tài nguyên gắn với dịch vụ khác (như dịch vụ dựa trên GSM).</a:t>
            </a:r>
          </a:p>
        </p:txBody>
      </p:sp>
      <p:sp>
        <p:nvSpPr>
          <p:cNvPr id="4" name="Slide Number Placeholder 3"/>
          <p:cNvSpPr>
            <a:spLocks noGrp="1"/>
          </p:cNvSpPr>
          <p:nvPr>
            <p:ph type="sldNum" sz="quarter" idx="10"/>
          </p:nvPr>
        </p:nvSpPr>
        <p:spPr/>
        <p:txBody>
          <a:bodyPr/>
          <a:lstStyle/>
          <a:p>
            <a:fld id="{953ABB52-6BF5-4DC8-B946-D684B1987662}" type="slidenum">
              <a:rPr lang="en-US" smtClean="0"/>
              <a:t>21</a:t>
            </a:fld>
            <a:endParaRPr lang="en-US"/>
          </a:p>
        </p:txBody>
      </p:sp>
    </p:spTree>
    <p:extLst>
      <p:ext uri="{BB962C8B-B14F-4D97-AF65-F5344CB8AC3E}">
        <p14:creationId xmlns:p14="http://schemas.microsoft.com/office/powerpoint/2010/main" val="256634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Hành động </a:t>
            </a:r>
            <a:r>
              <a:rPr lang="en-US" sz="1200" i="1" kern="1200" smtClean="0">
                <a:solidFill>
                  <a:schemeClr val="tx1"/>
                </a:solidFill>
                <a:effectLst/>
                <a:latin typeface="+mn-lt"/>
                <a:ea typeface="+mn-ea"/>
                <a:cs typeface="+mn-cs"/>
              </a:rPr>
              <a:t>deny</a:t>
            </a:r>
            <a:r>
              <a:rPr lang="en-US" sz="1200" kern="1200" smtClean="0">
                <a:solidFill>
                  <a:schemeClr val="tx1"/>
                </a:solidFill>
                <a:effectLst/>
                <a:latin typeface="+mn-lt"/>
                <a:ea typeface="+mn-ea"/>
                <a:cs typeface="+mn-cs"/>
              </a:rPr>
              <a:t> là từ chối truy cập, còn </a:t>
            </a:r>
            <a:r>
              <a:rPr lang="en-US" sz="1200" i="1" kern="1200" smtClean="0">
                <a:solidFill>
                  <a:schemeClr val="tx1"/>
                </a:solidFill>
                <a:effectLst/>
                <a:latin typeface="+mn-lt"/>
                <a:ea typeface="+mn-ea"/>
                <a:cs typeface="+mn-cs"/>
              </a:rPr>
              <a:t>ask</a:t>
            </a:r>
            <a:r>
              <a:rPr lang="en-US" sz="1200" kern="1200" smtClean="0">
                <a:solidFill>
                  <a:schemeClr val="tx1"/>
                </a:solidFill>
                <a:effectLst/>
                <a:latin typeface="+mn-lt"/>
                <a:ea typeface="+mn-ea"/>
                <a:cs typeface="+mn-cs"/>
              </a:rPr>
              <a:t> là đưa ra hộp thoại để người dùng quyết định.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Ví dụ như </a:t>
            </a:r>
            <a:r>
              <a:rPr lang="en-US" sz="1200" i="1" kern="1200" smtClean="0">
                <a:solidFill>
                  <a:schemeClr val="tx1"/>
                </a:solidFill>
                <a:effectLst/>
                <a:latin typeface="+mn-lt"/>
                <a:ea typeface="+mn-ea"/>
                <a:cs typeface="+mn-cs"/>
              </a:rPr>
              <a:t>access i1 deny i2 i3</a:t>
            </a:r>
            <a:r>
              <a:rPr lang="en-US" sz="1200" kern="1200" smtClean="0">
                <a:solidFill>
                  <a:schemeClr val="tx1"/>
                </a:solidFill>
                <a:effectLst/>
                <a:latin typeface="+mn-lt"/>
                <a:ea typeface="+mn-ea"/>
                <a:cs typeface="+mn-cs"/>
              </a:rPr>
              <a:t> cho biết sẽ từ chối truy cập vào interface </a:t>
            </a:r>
            <a:r>
              <a:rPr lang="en-US" sz="1200" i="1" kern="1200" smtClean="0">
                <a:solidFill>
                  <a:schemeClr val="tx1"/>
                </a:solidFill>
                <a:effectLst/>
                <a:latin typeface="+mn-lt"/>
                <a:ea typeface="+mn-ea"/>
                <a:cs typeface="+mn-cs"/>
              </a:rPr>
              <a:t>i1</a:t>
            </a:r>
            <a:r>
              <a:rPr lang="en-US" sz="1200" kern="1200" smtClean="0">
                <a:solidFill>
                  <a:schemeClr val="tx1"/>
                </a:solidFill>
                <a:effectLst/>
                <a:latin typeface="+mn-lt"/>
                <a:ea typeface="+mn-ea"/>
                <a:cs typeface="+mn-cs"/>
              </a:rPr>
              <a:t> nếu tiến trình đã gán nhãn với interface </a:t>
            </a:r>
            <a:r>
              <a:rPr lang="en-US" sz="1200" i="1" kern="1200" smtClean="0">
                <a:solidFill>
                  <a:schemeClr val="tx1"/>
                </a:solidFill>
                <a:effectLst/>
                <a:latin typeface="+mn-lt"/>
                <a:ea typeface="+mn-ea"/>
                <a:cs typeface="+mn-cs"/>
              </a:rPr>
              <a:t>i2</a:t>
            </a:r>
            <a:r>
              <a:rPr lang="en-US" sz="1200" kern="1200" smtClean="0">
                <a:solidFill>
                  <a:schemeClr val="tx1"/>
                </a:solidFill>
                <a:effectLst/>
                <a:latin typeface="+mn-lt"/>
                <a:ea typeface="+mn-ea"/>
                <a:cs typeface="+mn-cs"/>
              </a:rPr>
              <a:t> và </a:t>
            </a:r>
            <a:r>
              <a:rPr lang="en-US" sz="1200" i="1" kern="1200" smtClean="0">
                <a:solidFill>
                  <a:schemeClr val="tx1"/>
                </a:solidFill>
                <a:effectLst/>
                <a:latin typeface="+mn-lt"/>
                <a:ea typeface="+mn-ea"/>
                <a:cs typeface="+mn-cs"/>
              </a:rPr>
              <a:t>i3</a:t>
            </a:r>
            <a:r>
              <a:rPr lang="en-US" sz="1200" kern="1200" smtClean="0">
                <a:solidFill>
                  <a:schemeClr val="tx1"/>
                </a:solidFill>
                <a:effectLst/>
                <a:latin typeface="+mn-lt"/>
                <a:ea typeface="+mn-ea"/>
                <a:cs typeface="+mn-cs"/>
              </a:rPr>
              <a:t>.</a:t>
            </a:r>
            <a:endParaRPr lang="en-US" sz="1200" i="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notlabel</a:t>
            </a:r>
            <a:r>
              <a:rPr lang="en-US" sz="1200" kern="1200" smtClean="0">
                <a:solidFill>
                  <a:schemeClr val="tx1"/>
                </a:solidFill>
                <a:effectLst/>
                <a:latin typeface="+mn-lt"/>
                <a:ea typeface="+mn-ea"/>
                <a:cs typeface="+mn-cs"/>
              </a:rPr>
              <a:t> cho biết tiến trình thực thi ứng dụng cần không</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gán nhãn khi vào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notinherit</a:t>
            </a:r>
            <a:r>
              <a:rPr lang="en-US" sz="1200" kern="1200" smtClean="0">
                <a:solidFill>
                  <a:schemeClr val="tx1"/>
                </a:solidFill>
                <a:effectLst/>
                <a:latin typeface="+mn-lt"/>
                <a:ea typeface="+mn-ea"/>
                <a:cs typeface="+mn-cs"/>
              </a:rPr>
              <a:t> cho biết tiến trình không kế thừa nhãn nào khi truy cập đối tượng.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smtClean="0">
                <a:solidFill>
                  <a:schemeClr val="tx1"/>
                </a:solidFill>
                <a:effectLst/>
                <a:latin typeface="+mn-lt"/>
                <a:ea typeface="+mn-ea"/>
                <a:cs typeface="+mn-cs"/>
              </a:rPr>
              <a:t>notpass</a:t>
            </a:r>
            <a:r>
              <a:rPr lang="en-US" sz="1200" kern="1200" smtClean="0">
                <a:solidFill>
                  <a:schemeClr val="tx1"/>
                </a:solidFill>
                <a:effectLst/>
                <a:latin typeface="+mn-lt"/>
                <a:ea typeface="+mn-ea"/>
                <a:cs typeface="+mn-cs"/>
              </a:rPr>
              <a:t> cho biết tiến trình không truyền nhãn cho tài nguyên hay tiến trình con.</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22</a:t>
            </a:fld>
            <a:endParaRPr lang="en-US"/>
          </a:p>
        </p:txBody>
      </p:sp>
    </p:spTree>
    <p:extLst>
      <p:ext uri="{BB962C8B-B14F-4D97-AF65-F5344CB8AC3E}">
        <p14:creationId xmlns:p14="http://schemas.microsoft.com/office/powerpoint/2010/main" val="287884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23</a:t>
            </a:fld>
            <a:endParaRPr lang="en-US"/>
          </a:p>
        </p:txBody>
      </p:sp>
    </p:spTree>
    <p:extLst>
      <p:ext uri="{BB962C8B-B14F-4D97-AF65-F5344CB8AC3E}">
        <p14:creationId xmlns:p14="http://schemas.microsoft.com/office/powerpoint/2010/main" val="320276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24</a:t>
            </a:fld>
            <a:endParaRPr lang="en-US"/>
          </a:p>
        </p:txBody>
      </p:sp>
    </p:spTree>
    <p:extLst>
      <p:ext uri="{BB962C8B-B14F-4D97-AF65-F5344CB8AC3E}">
        <p14:creationId xmlns:p14="http://schemas.microsoft.com/office/powerpoint/2010/main" val="25498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25</a:t>
            </a:fld>
            <a:endParaRPr lang="en-US"/>
          </a:p>
        </p:txBody>
      </p:sp>
    </p:spTree>
    <p:extLst>
      <p:ext uri="{BB962C8B-B14F-4D97-AF65-F5344CB8AC3E}">
        <p14:creationId xmlns:p14="http://schemas.microsoft.com/office/powerpoint/2010/main" val="108112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26</a:t>
            </a:fld>
            <a:endParaRPr lang="en-US"/>
          </a:p>
        </p:txBody>
      </p:sp>
    </p:spTree>
    <p:extLst>
      <p:ext uri="{BB962C8B-B14F-4D97-AF65-F5344CB8AC3E}">
        <p14:creationId xmlns:p14="http://schemas.microsoft.com/office/powerpoint/2010/main" val="93109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27</a:t>
            </a:fld>
            <a:endParaRPr lang="en-US"/>
          </a:p>
        </p:txBody>
      </p:sp>
    </p:spTree>
    <p:extLst>
      <p:ext uri="{BB962C8B-B14F-4D97-AF65-F5344CB8AC3E}">
        <p14:creationId xmlns:p14="http://schemas.microsoft.com/office/powerpoint/2010/main" val="317469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28</a:t>
            </a:fld>
            <a:endParaRPr lang="en-US"/>
          </a:p>
        </p:txBody>
      </p:sp>
    </p:spTree>
    <p:extLst>
      <p:ext uri="{BB962C8B-B14F-4D97-AF65-F5344CB8AC3E}">
        <p14:creationId xmlns:p14="http://schemas.microsoft.com/office/powerpoint/2010/main" val="205871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Certificate Revocation List (CRL): Danh sách chứng nhận hủy bỏ</a:t>
            </a:r>
          </a:p>
          <a:p>
            <a:r>
              <a:rPr lang="en-US" sz="1200" kern="1200" smtClean="0">
                <a:solidFill>
                  <a:schemeClr val="tx1"/>
                </a:solidFill>
                <a:effectLst/>
                <a:latin typeface="+mn-lt"/>
                <a:ea typeface="+mn-ea"/>
                <a:cs typeface="+mn-cs"/>
              </a:rPr>
              <a:t>Online Certificate Status Protocol (OCSP): Giao thức trạng thái chứng nhận online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3ABB52-6BF5-4DC8-B946-D684B1987662}" type="slidenum">
              <a:rPr lang="en-US" smtClean="0"/>
              <a:t>29</a:t>
            </a:fld>
            <a:endParaRPr lang="en-US"/>
          </a:p>
        </p:txBody>
      </p:sp>
    </p:spTree>
    <p:extLst>
      <p:ext uri="{BB962C8B-B14F-4D97-AF65-F5344CB8AC3E}">
        <p14:creationId xmlns:p14="http://schemas.microsoft.com/office/powerpoint/2010/main" val="145233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a:t>
            </a:fld>
            <a:endParaRPr lang="en-US"/>
          </a:p>
        </p:txBody>
      </p:sp>
    </p:spTree>
    <p:extLst>
      <p:ext uri="{BB962C8B-B14F-4D97-AF65-F5344CB8AC3E}">
        <p14:creationId xmlns:p14="http://schemas.microsoft.com/office/powerpoint/2010/main" val="3053064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30</a:t>
            </a:fld>
            <a:endParaRPr lang="en-US"/>
          </a:p>
        </p:txBody>
      </p:sp>
    </p:spTree>
    <p:extLst>
      <p:ext uri="{BB962C8B-B14F-4D97-AF65-F5344CB8AC3E}">
        <p14:creationId xmlns:p14="http://schemas.microsoft.com/office/powerpoint/2010/main" val="4205589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31</a:t>
            </a:fld>
            <a:endParaRPr lang="en-US"/>
          </a:p>
        </p:txBody>
      </p:sp>
    </p:spTree>
    <p:extLst>
      <p:ext uri="{BB962C8B-B14F-4D97-AF65-F5344CB8AC3E}">
        <p14:creationId xmlns:p14="http://schemas.microsoft.com/office/powerpoint/2010/main" val="2394793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32</a:t>
            </a:fld>
            <a:endParaRPr lang="en-US"/>
          </a:p>
        </p:txBody>
      </p:sp>
    </p:spTree>
    <p:extLst>
      <p:ext uri="{BB962C8B-B14F-4D97-AF65-F5344CB8AC3E}">
        <p14:creationId xmlns:p14="http://schemas.microsoft.com/office/powerpoint/2010/main" val="145029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33</a:t>
            </a:fld>
            <a:endParaRPr lang="en-US"/>
          </a:p>
        </p:txBody>
      </p:sp>
    </p:spTree>
    <p:extLst>
      <p:ext uri="{BB962C8B-B14F-4D97-AF65-F5344CB8AC3E}">
        <p14:creationId xmlns:p14="http://schemas.microsoft.com/office/powerpoint/2010/main" val="2292823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34</a:t>
            </a:fld>
            <a:endParaRPr lang="en-US"/>
          </a:p>
        </p:txBody>
      </p:sp>
    </p:spTree>
    <p:extLst>
      <p:ext uri="{BB962C8B-B14F-4D97-AF65-F5344CB8AC3E}">
        <p14:creationId xmlns:p14="http://schemas.microsoft.com/office/powerpoint/2010/main" val="118151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35</a:t>
            </a:fld>
            <a:endParaRPr lang="en-US"/>
          </a:p>
        </p:txBody>
      </p:sp>
    </p:spTree>
    <p:extLst>
      <p:ext uri="{BB962C8B-B14F-4D97-AF65-F5344CB8AC3E}">
        <p14:creationId xmlns:p14="http://schemas.microsoft.com/office/powerpoint/2010/main" val="4057519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36</a:t>
            </a:fld>
            <a:endParaRPr lang="en-US"/>
          </a:p>
        </p:txBody>
      </p:sp>
    </p:spTree>
    <p:extLst>
      <p:ext uri="{BB962C8B-B14F-4D97-AF65-F5344CB8AC3E}">
        <p14:creationId xmlns:p14="http://schemas.microsoft.com/office/powerpoint/2010/main" val="3931437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37</a:t>
            </a:fld>
            <a:endParaRPr lang="en-US"/>
          </a:p>
        </p:txBody>
      </p:sp>
    </p:spTree>
    <p:extLst>
      <p:ext uri="{BB962C8B-B14F-4D97-AF65-F5344CB8AC3E}">
        <p14:creationId xmlns:p14="http://schemas.microsoft.com/office/powerpoint/2010/main" val="3565689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38</a:t>
            </a:fld>
            <a:endParaRPr lang="en-US"/>
          </a:p>
        </p:txBody>
      </p:sp>
    </p:spTree>
    <p:extLst>
      <p:ext uri="{BB962C8B-B14F-4D97-AF65-F5344CB8AC3E}">
        <p14:creationId xmlns:p14="http://schemas.microsoft.com/office/powerpoint/2010/main" val="2233610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39</a:t>
            </a:fld>
            <a:endParaRPr lang="en-US"/>
          </a:p>
        </p:txBody>
      </p:sp>
    </p:spTree>
    <p:extLst>
      <p:ext uri="{BB962C8B-B14F-4D97-AF65-F5344CB8AC3E}">
        <p14:creationId xmlns:p14="http://schemas.microsoft.com/office/powerpoint/2010/main" val="264229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cellular networks – 1G</a:t>
            </a:r>
          </a:p>
          <a:p>
            <a:r>
              <a:rPr lang="en-US" smtClean="0"/>
              <a:t>Digital cellular networks – 2G</a:t>
            </a:r>
          </a:p>
          <a:p>
            <a:r>
              <a:rPr lang="en-US" smtClean="0"/>
              <a:t>Mobile broadband data – 3G</a:t>
            </a:r>
          </a:p>
          <a:p>
            <a:r>
              <a:rPr lang="en-US" smtClean="0"/>
              <a:t>Native IP networks – 4G</a:t>
            </a:r>
          </a:p>
          <a:p>
            <a:r>
              <a:rPr lang="en-US" smtClean="0"/>
              <a:t>4G phones: iPhone 5S, HTC One (M8), Samsung Galaxy S5, Sony Xperia Z2, Google Nexus 5, LG G2, Nokia Lumia 1520,…</a:t>
            </a:r>
          </a:p>
        </p:txBody>
      </p:sp>
      <p:sp>
        <p:nvSpPr>
          <p:cNvPr id="4" name="Slide Number Placeholder 3"/>
          <p:cNvSpPr>
            <a:spLocks noGrp="1"/>
          </p:cNvSpPr>
          <p:nvPr>
            <p:ph type="sldNum" sz="quarter" idx="10"/>
          </p:nvPr>
        </p:nvSpPr>
        <p:spPr/>
        <p:txBody>
          <a:bodyPr/>
          <a:lstStyle/>
          <a:p>
            <a:fld id="{953ABB52-6BF5-4DC8-B946-D684B1987662}" type="slidenum">
              <a:rPr lang="en-US" smtClean="0"/>
              <a:t>4</a:t>
            </a:fld>
            <a:endParaRPr lang="en-US"/>
          </a:p>
        </p:txBody>
      </p:sp>
    </p:spTree>
    <p:extLst>
      <p:ext uri="{BB962C8B-B14F-4D97-AF65-F5344CB8AC3E}">
        <p14:creationId xmlns:p14="http://schemas.microsoft.com/office/powerpoint/2010/main" val="2193635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40</a:t>
            </a:fld>
            <a:endParaRPr lang="en-US"/>
          </a:p>
        </p:txBody>
      </p:sp>
    </p:spTree>
    <p:extLst>
      <p:ext uri="{BB962C8B-B14F-4D97-AF65-F5344CB8AC3E}">
        <p14:creationId xmlns:p14="http://schemas.microsoft.com/office/powerpoint/2010/main" val="257391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thống</a:t>
            </a:r>
            <a:r>
              <a:rPr lang="en-US" baseline="0" smtClean="0"/>
              <a:t> kê của learntelecom.com thì GSM chiếm 76% thị phần so với 24% của CDMA .</a:t>
            </a:r>
            <a:endParaRPr lang="en-US" smtClean="0"/>
          </a:p>
          <a:p>
            <a:r>
              <a:rPr lang="en-US" i="1" smtClean="0"/>
              <a:t>Image reference:</a:t>
            </a:r>
          </a:p>
          <a:p>
            <a:pPr marL="171450" lvl="0" indent="-171450">
              <a:buFont typeface="Wingdings" panose="05000000000000000000" pitchFamily="2" charset="2"/>
              <a:buChar char="q"/>
            </a:pPr>
            <a:r>
              <a:rPr lang="en-US" i="1" smtClean="0"/>
              <a:t>http://pctechmag.com/wp-content/uploads/2013/04/Wireless-Home-Technology-for-2010-600x480.jpg</a:t>
            </a:r>
          </a:p>
          <a:p>
            <a:pPr marL="171450" lvl="0" indent="-171450">
              <a:buFont typeface="Wingdings" panose="05000000000000000000" pitchFamily="2" charset="2"/>
              <a:buChar char="q"/>
            </a:pPr>
            <a:r>
              <a:rPr lang="en-US" i="1" smtClean="0"/>
              <a:t>http://mt-st.rfclipart.com/image/big/cd-9c-8e/wireless-technology-icons-Download-Royalty-free-Vector-File-EPS-9541.jpg</a:t>
            </a:r>
          </a:p>
          <a:p>
            <a:pPr marL="171450" lvl="0" indent="-171450">
              <a:buFont typeface="Wingdings" panose="05000000000000000000" pitchFamily="2" charset="2"/>
              <a:buChar char="q"/>
            </a:pPr>
            <a:r>
              <a:rPr lang="en-US" i="1" smtClean="0"/>
              <a:t>http://dailyhacking.files.wordpress.com/2012/07/cdma_logo_lg.gif</a:t>
            </a:r>
          </a:p>
          <a:p>
            <a:pPr marL="171450" lvl="0" indent="-171450">
              <a:buFont typeface="Wingdings" panose="05000000000000000000" pitchFamily="2" charset="2"/>
              <a:buChar char="q"/>
            </a:pPr>
            <a:r>
              <a:rPr lang="en-US" i="1" smtClean="0"/>
              <a:t>http://img.talkandroid.com/uploads/2010/12/gsm.jpeg</a:t>
            </a:r>
          </a:p>
          <a:p>
            <a:pPr marL="171450" lvl="0" indent="-171450">
              <a:buFont typeface="Wingdings" panose="05000000000000000000" pitchFamily="2" charset="2"/>
              <a:buChar char="q"/>
            </a:pPr>
            <a:r>
              <a:rPr lang="en-US" i="1" smtClean="0"/>
              <a:t>http://gprs-lycans.weebly.com/uploads/1/0/1/2/10125580/7561472_orig.png?379</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5</a:t>
            </a:fld>
            <a:endParaRPr lang="en-US"/>
          </a:p>
        </p:txBody>
      </p:sp>
    </p:spTree>
    <p:extLst>
      <p:ext uri="{BB962C8B-B14F-4D97-AF65-F5344CB8AC3E}">
        <p14:creationId xmlns:p14="http://schemas.microsoft.com/office/powerpoint/2010/main" val="197287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IEEE 802.11 là tiêu chuẩn cho mạng không dây, thường được gọi là Wi-Fi hay WLAN.</a:t>
            </a:r>
          </a:p>
          <a:p>
            <a:r>
              <a:rPr lang="en-US" sz="1200" kern="1200" smtClean="0">
                <a:solidFill>
                  <a:schemeClr val="tx1"/>
                </a:solidFill>
                <a:effectLst/>
                <a:latin typeface="+mn-lt"/>
                <a:ea typeface="+mn-ea"/>
                <a:cs typeface="+mn-cs"/>
              </a:rPr>
              <a:t>Bluetooth là công nghệ mạng cá nhân. Điểm mạnh của nó là có thể hoạt động trên các thiết bị của các nhà sản xuất khác nhau. </a:t>
            </a:r>
          </a:p>
          <a:p>
            <a:r>
              <a:rPr lang="en-US" sz="1200" kern="1200" smtClean="0">
                <a:solidFill>
                  <a:schemeClr val="tx1"/>
                </a:solidFill>
                <a:effectLst/>
                <a:latin typeface="+mn-lt"/>
                <a:ea typeface="+mn-ea"/>
                <a:cs typeface="+mn-cs"/>
              </a:rPr>
              <a:t>Hồng ngoại hay IrDA là công nghệ thay thế đường cáp. Nó hỗ trợ việc liên lạc tốc độ chậm, từ điểm tới điểm trong bán kính giới hạn.</a:t>
            </a:r>
            <a:endParaRPr lang="en-US" smtClean="0"/>
          </a:p>
          <a:p>
            <a:r>
              <a:rPr lang="en-US" i="1" smtClean="0"/>
              <a:t>Image reference:</a:t>
            </a:r>
          </a:p>
          <a:p>
            <a:pPr marL="171450" lvl="0" indent="-171450">
              <a:buFont typeface="Wingdings" panose="05000000000000000000" pitchFamily="2" charset="2"/>
              <a:buChar char="q"/>
            </a:pPr>
            <a:r>
              <a:rPr lang="en-US" i="1" smtClean="0"/>
              <a:t>http://www.stubai-accomodation.com/tl_files/wlan.png</a:t>
            </a:r>
          </a:p>
          <a:p>
            <a:pPr marL="171450" lvl="0" indent="-171450">
              <a:buFont typeface="Wingdings" panose="05000000000000000000" pitchFamily="2" charset="2"/>
              <a:buChar char="q"/>
            </a:pPr>
            <a:r>
              <a:rPr lang="en-US" i="1" smtClean="0"/>
              <a:t>https://dlnmh9ip6v2uc.cloudfront.net/assets/4/b/e/e/9/5213ccb1757b7f4c568b4568.jpg</a:t>
            </a:r>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6</a:t>
            </a:fld>
            <a:endParaRPr lang="en-US"/>
          </a:p>
        </p:txBody>
      </p:sp>
    </p:spTree>
    <p:extLst>
      <p:ext uri="{BB962C8B-B14F-4D97-AF65-F5344CB8AC3E}">
        <p14:creationId xmlns:p14="http://schemas.microsoft.com/office/powerpoint/2010/main" val="250398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953ABB52-6BF5-4DC8-B946-D684B1987662}" type="slidenum">
              <a:rPr lang="en-US" smtClean="0"/>
              <a:t>7</a:t>
            </a:fld>
            <a:endParaRPr lang="en-US"/>
          </a:p>
        </p:txBody>
      </p:sp>
    </p:spTree>
    <p:extLst>
      <p:ext uri="{BB962C8B-B14F-4D97-AF65-F5344CB8AC3E}">
        <p14:creationId xmlns:p14="http://schemas.microsoft.com/office/powerpoint/2010/main" val="36822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Khi muốn bảo vệ một hệ thống thì phải biết được các nguy cơ, các cách tấn công vào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Một mô hình nguy cơ giúp xác định các nguy cơ hệ thống bị tấn công, các tài sản cần bảo vệ, các đặc điểm của kẻ tấn công và các giải pháp để ngăn ngừa và hạn chế.</a:t>
            </a:r>
          </a:p>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8</a:t>
            </a:fld>
            <a:endParaRPr lang="en-US"/>
          </a:p>
        </p:txBody>
      </p:sp>
    </p:spTree>
    <p:extLst>
      <p:ext uri="{BB962C8B-B14F-4D97-AF65-F5344CB8AC3E}">
        <p14:creationId xmlns:p14="http://schemas.microsoft.com/office/powerpoint/2010/main" val="41625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3ABB52-6BF5-4DC8-B946-D684B1987662}" type="slidenum">
              <a:rPr lang="en-US" smtClean="0"/>
              <a:t>9</a:t>
            </a:fld>
            <a:endParaRPr lang="en-US"/>
          </a:p>
        </p:txBody>
      </p:sp>
    </p:spTree>
    <p:extLst>
      <p:ext uri="{BB962C8B-B14F-4D97-AF65-F5344CB8AC3E}">
        <p14:creationId xmlns:p14="http://schemas.microsoft.com/office/powerpoint/2010/main" val="2695604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129" name="Group 57"/>
          <p:cNvGrpSpPr>
            <a:grpSpLocks/>
          </p:cNvGrpSpPr>
          <p:nvPr/>
        </p:nvGrpSpPr>
        <p:grpSpPr bwMode="auto">
          <a:xfrm>
            <a:off x="0" y="6245225"/>
            <a:ext cx="9144000" cy="612775"/>
            <a:chOff x="0" y="3934"/>
            <a:chExt cx="5760" cy="386"/>
          </a:xfrm>
        </p:grpSpPr>
        <p:sp>
          <p:nvSpPr>
            <p:cNvPr id="3127" name="Rectangle 55"/>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8" name="Freeform 56"/>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Lst>
              <a:ahLst/>
              <a:cxnLst>
                <a:cxn ang="0">
                  <a:pos x="T0" y="T1"/>
                </a:cxn>
                <a:cxn ang="0">
                  <a:pos x="T2" y="T3"/>
                </a:cxn>
                <a:cxn ang="0">
                  <a:pos x="T4" y="T5"/>
                </a:cxn>
                <a:cxn ang="0">
                  <a:pos x="T6" y="T7"/>
                </a:cxn>
                <a:cxn ang="0">
                  <a:pos x="T8" y="T9"/>
                </a:cxn>
                <a:cxn ang="0">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6" name="Rectangle 4"/>
          <p:cNvSpPr>
            <a:spLocks noGrp="1" noChangeArrowheads="1"/>
          </p:cNvSpPr>
          <p:nvPr>
            <p:ph type="dt" sz="half" idx="2"/>
          </p:nvPr>
        </p:nvSpPr>
        <p:spPr>
          <a:xfrm>
            <a:off x="4572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endParaRPr lang="en-US"/>
          </a:p>
        </p:txBody>
      </p:sp>
      <p:sp>
        <p:nvSpPr>
          <p:cNvPr id="3077" name="Rectangle 5"/>
          <p:cNvSpPr>
            <a:spLocks noGrp="1" noChangeArrowheads="1"/>
          </p:cNvSpPr>
          <p:nvPr>
            <p:ph type="ftr" sz="quarter" idx="3"/>
          </p:nvPr>
        </p:nvSpPr>
        <p:spPr>
          <a:xfrm>
            <a:off x="5867400" y="6477000"/>
            <a:ext cx="2895600" cy="244475"/>
          </a:xfrm>
          <a:prstGeom prst="rect">
            <a:avLst/>
          </a:prstGeom>
          <a:extLst>
            <a:ext uri="{909E8E84-426E-40DD-AFC4-6F175D3DCCD1}">
              <a14:hiddenFill xmlns:a14="http://schemas.microsoft.com/office/drawing/2010/main">
                <a:solidFill>
                  <a:schemeClr val="accent1"/>
                </a:solidFill>
              </a14:hiddenFill>
            </a:ext>
          </a:extLst>
        </p:spPr>
        <p:txBody>
          <a:bodyPr/>
          <a:lstStyle>
            <a:lvl1pPr>
              <a:defRPr b="0"/>
            </a:lvl1pPr>
          </a:lstStyle>
          <a:p>
            <a:endParaRPr lang="en-US"/>
          </a:p>
        </p:txBody>
      </p:sp>
      <p:sp>
        <p:nvSpPr>
          <p:cNvPr id="3078" name="Rectangle 6"/>
          <p:cNvSpPr>
            <a:spLocks noGrp="1" noChangeArrowheads="1"/>
          </p:cNvSpPr>
          <p:nvPr>
            <p:ph type="sldNum" sz="quarter" idx="4"/>
          </p:nvPr>
        </p:nvSpPr>
        <p:spPr>
          <a:xfrm>
            <a:off x="34290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BC6B2494-3A6B-49CF-8A7D-AA94F7B04DD5}" type="slidenum">
              <a:rPr lang="en-US"/>
              <a:pPr/>
              <a:t>‹#›</a:t>
            </a:fld>
            <a:endParaRPr lang="en-US"/>
          </a:p>
        </p:txBody>
      </p:sp>
      <p:sp>
        <p:nvSpPr>
          <p:cNvPr id="3075" name="Rectangle 3"/>
          <p:cNvSpPr>
            <a:spLocks noGrp="1" noChangeArrowheads="1"/>
          </p:cNvSpPr>
          <p:nvPr>
            <p:ph type="subTitle" idx="1"/>
          </p:nvPr>
        </p:nvSpPr>
        <p:spPr bwMode="black">
          <a:xfrm>
            <a:off x="1371600" y="5638800"/>
            <a:ext cx="67056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smtClean="0"/>
              <a:t>Click to edit Master subtitle style</a:t>
            </a:r>
          </a:p>
        </p:txBody>
      </p:sp>
      <p:sp>
        <p:nvSpPr>
          <p:cNvPr id="3074" name="Rectangle 2"/>
          <p:cNvSpPr>
            <a:spLocks noGrp="1" noChangeArrowheads="1"/>
          </p:cNvSpPr>
          <p:nvPr>
            <p:ph type="ctrTitle"/>
          </p:nvPr>
        </p:nvSpPr>
        <p:spPr>
          <a:xfrm>
            <a:off x="914400" y="4953000"/>
            <a:ext cx="739140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92A204-49B5-4B3D-8984-267E3FFEB6E6}" type="slidenum">
              <a:rPr lang="en-US"/>
              <a:pPr/>
              <a:t>‹#›</a:t>
            </a:fld>
            <a:endParaRPr lang="en-US"/>
          </a:p>
        </p:txBody>
      </p:sp>
    </p:spTree>
    <p:extLst>
      <p:ext uri="{BB962C8B-B14F-4D97-AF65-F5344CB8AC3E}">
        <p14:creationId xmlns:p14="http://schemas.microsoft.com/office/powerpoint/2010/main" val="7003661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3238"/>
            <a:ext cx="2057400" cy="58975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8"/>
            <a:ext cx="60198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F808EE-68E2-48A0-A805-4C89DDBFAC04}" type="slidenum">
              <a:rPr lang="en-US"/>
              <a:pPr/>
              <a:t>‹#›</a:t>
            </a:fld>
            <a:endParaRPr lang="en-US"/>
          </a:p>
        </p:txBody>
      </p:sp>
    </p:spTree>
    <p:extLst>
      <p:ext uri="{BB962C8B-B14F-4D97-AF65-F5344CB8AC3E}">
        <p14:creationId xmlns:p14="http://schemas.microsoft.com/office/powerpoint/2010/main" val="135621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03238"/>
            <a:ext cx="78486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50292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562725"/>
            <a:ext cx="1828800" cy="228600"/>
          </a:xfrm>
        </p:spPr>
        <p:txBody>
          <a:bodyPr/>
          <a:lstStyle>
            <a:lvl1pPr>
              <a:defRPr/>
            </a:lvl1pPr>
          </a:lstStyle>
          <a:p>
            <a:endParaRPr lang="en-US"/>
          </a:p>
        </p:txBody>
      </p:sp>
      <p:sp>
        <p:nvSpPr>
          <p:cNvPr id="6" name="Slide Number Placeholder 5"/>
          <p:cNvSpPr>
            <a:spLocks noGrp="1"/>
          </p:cNvSpPr>
          <p:nvPr>
            <p:ph type="sldNum" sz="quarter" idx="12"/>
          </p:nvPr>
        </p:nvSpPr>
        <p:spPr>
          <a:xfrm>
            <a:off x="3756025" y="6551613"/>
            <a:ext cx="2133600" cy="228600"/>
          </a:xfrm>
        </p:spPr>
        <p:txBody>
          <a:bodyPr/>
          <a:lstStyle>
            <a:lvl1pPr>
              <a:defRPr/>
            </a:lvl1pPr>
          </a:lstStyle>
          <a:p>
            <a:fld id="{0003D5AC-A345-452B-B5A9-945EC93F03CF}" type="slidenum">
              <a:rPr lang="en-US"/>
              <a:pPr/>
              <a:t>‹#›</a:t>
            </a:fld>
            <a:endParaRPr lang="en-US"/>
          </a:p>
        </p:txBody>
      </p:sp>
    </p:spTree>
    <p:extLst>
      <p:ext uri="{BB962C8B-B14F-4D97-AF65-F5344CB8AC3E}">
        <p14:creationId xmlns:p14="http://schemas.microsoft.com/office/powerpoint/2010/main" val="2099125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a:xfrm>
            <a:off x="8458200" y="6531903"/>
            <a:ext cx="625011" cy="276225"/>
          </a:xfrm>
        </p:spPr>
        <p:txBody>
          <a:bodyPr/>
          <a:lstStyle>
            <a:lvl1pPr>
              <a:defRPr sz="1600" b="1">
                <a:solidFill>
                  <a:schemeClr val="tx1"/>
                </a:solidFill>
              </a:defRPr>
            </a:lvl1pPr>
          </a:lstStyle>
          <a:p>
            <a:fld id="{7A54E1E4-31D2-4635-9AD2-40AAC9D00496}" type="slidenum">
              <a:rPr lang="en-US" smtClean="0"/>
              <a:pPr/>
              <a:t>‹#›</a:t>
            </a:fld>
            <a:endParaRPr lang="en-US"/>
          </a:p>
        </p:txBody>
      </p:sp>
    </p:spTree>
    <p:extLst>
      <p:ext uri="{BB962C8B-B14F-4D97-AF65-F5344CB8AC3E}">
        <p14:creationId xmlns:p14="http://schemas.microsoft.com/office/powerpoint/2010/main" val="10837711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7B7D734-64B5-4B44-B614-01E10A0F2676}" type="slidenum">
              <a:rPr lang="en-US"/>
              <a:pPr/>
              <a:t>‹#›</a:t>
            </a:fld>
            <a:endParaRPr lang="en-US"/>
          </a:p>
        </p:txBody>
      </p:sp>
    </p:spTree>
    <p:extLst>
      <p:ext uri="{BB962C8B-B14F-4D97-AF65-F5344CB8AC3E}">
        <p14:creationId xmlns:p14="http://schemas.microsoft.com/office/powerpoint/2010/main" val="17998662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98ECEA-EBBC-41B1-9BFB-DEA75DC06992}" type="slidenum">
              <a:rPr lang="en-US"/>
              <a:pPr/>
              <a:t>‹#›</a:t>
            </a:fld>
            <a:endParaRPr lang="en-US"/>
          </a:p>
        </p:txBody>
      </p:sp>
    </p:spTree>
    <p:extLst>
      <p:ext uri="{BB962C8B-B14F-4D97-AF65-F5344CB8AC3E}">
        <p14:creationId xmlns:p14="http://schemas.microsoft.com/office/powerpoint/2010/main" val="40436574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39BE935-BFC5-4CF4-A56C-51532CB91681}" type="slidenum">
              <a:rPr lang="en-US"/>
              <a:pPr/>
              <a:t>‹#›</a:t>
            </a:fld>
            <a:endParaRPr lang="en-US"/>
          </a:p>
        </p:txBody>
      </p:sp>
    </p:spTree>
    <p:extLst>
      <p:ext uri="{BB962C8B-B14F-4D97-AF65-F5344CB8AC3E}">
        <p14:creationId xmlns:p14="http://schemas.microsoft.com/office/powerpoint/2010/main" val="3461786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3A210D9-F528-427C-ABE9-AF91620146A6}" type="slidenum">
              <a:rPr lang="en-US"/>
              <a:pPr/>
              <a:t>‹#›</a:t>
            </a:fld>
            <a:endParaRPr lang="en-US"/>
          </a:p>
        </p:txBody>
      </p:sp>
    </p:spTree>
    <p:extLst>
      <p:ext uri="{BB962C8B-B14F-4D97-AF65-F5344CB8AC3E}">
        <p14:creationId xmlns:p14="http://schemas.microsoft.com/office/powerpoint/2010/main" val="9763346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433AFC0-FB58-49C7-8C77-F9A3E4285F6C}" type="slidenum">
              <a:rPr lang="en-US"/>
              <a:pPr/>
              <a:t>‹#›</a:t>
            </a:fld>
            <a:endParaRPr lang="en-US"/>
          </a:p>
        </p:txBody>
      </p:sp>
    </p:spTree>
    <p:extLst>
      <p:ext uri="{BB962C8B-B14F-4D97-AF65-F5344CB8AC3E}">
        <p14:creationId xmlns:p14="http://schemas.microsoft.com/office/powerpoint/2010/main" val="36890966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3C7DD06-8586-4F9B-8725-17C43D8F7574}" type="slidenum">
              <a:rPr lang="en-US"/>
              <a:pPr/>
              <a:t>‹#›</a:t>
            </a:fld>
            <a:endParaRPr lang="en-US"/>
          </a:p>
        </p:txBody>
      </p:sp>
    </p:spTree>
    <p:extLst>
      <p:ext uri="{BB962C8B-B14F-4D97-AF65-F5344CB8AC3E}">
        <p14:creationId xmlns:p14="http://schemas.microsoft.com/office/powerpoint/2010/main" val="1085242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599CA20-2812-421F-B30A-08AAA636C369}" type="slidenum">
              <a:rPr lang="en-US"/>
              <a:pPr/>
              <a:t>‹#›</a:t>
            </a:fld>
            <a:endParaRPr lang="en-US"/>
          </a:p>
        </p:txBody>
      </p:sp>
    </p:spTree>
    <p:extLst>
      <p:ext uri="{BB962C8B-B14F-4D97-AF65-F5344CB8AC3E}">
        <p14:creationId xmlns:p14="http://schemas.microsoft.com/office/powerpoint/2010/main" val="19347766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109" name="Object 85"/>
          <p:cNvGraphicFramePr>
            <a:graphicFrameLocks noChangeAspect="1"/>
          </p:cNvGraphicFramePr>
          <p:nvPr>
            <p:extLst>
              <p:ext uri="{D42A27DB-BD31-4B8C-83A1-F6EECF244321}">
                <p14:modId xmlns:p14="http://schemas.microsoft.com/office/powerpoint/2010/main" val="3096180158"/>
              </p:ext>
            </p:extLst>
          </p:nvPr>
        </p:nvGraphicFramePr>
        <p:xfrm>
          <a:off x="0" y="0"/>
          <a:ext cx="9144000" cy="792162"/>
        </p:xfrm>
        <a:graphic>
          <a:graphicData uri="http://schemas.openxmlformats.org/presentationml/2006/ole">
            <mc:AlternateContent xmlns:mc="http://schemas.openxmlformats.org/markup-compatibility/2006">
              <mc:Choice xmlns:v="urn:schemas-microsoft-com:vml" Requires="v">
                <p:oleObj spid="_x0000_s1169" name="Image" r:id="rId15" imgW="12977778" imgH="1955556" progId="Photoshop.Image.7">
                  <p:embed/>
                </p:oleObj>
              </mc:Choice>
              <mc:Fallback>
                <p:oleObj name="Image" r:id="rId15" imgW="12977778" imgH="1955556" progId="Photoshop.Image.7">
                  <p:embed/>
                  <p:pic>
                    <p:nvPicPr>
                      <p:cNvPr id="0" name="Object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792162"/>
                      </a:xfrm>
                      <a:prstGeom prst="rect">
                        <a:avLst/>
                      </a:prstGeom>
                      <a:noFill/>
                      <a:ln>
                        <a:noFill/>
                      </a:ln>
                      <a:effectLst/>
                      <a:extLst/>
                    </p:spPr>
                  </p:pic>
                </p:oleObj>
              </mc:Fallback>
            </mc:AlternateContent>
          </a:graphicData>
        </a:graphic>
      </p:graphicFrame>
      <p:sp>
        <p:nvSpPr>
          <p:cNvPr id="1027" name="Rectangle 3"/>
          <p:cNvSpPr>
            <a:spLocks noGrp="1" noChangeArrowheads="1"/>
          </p:cNvSpPr>
          <p:nvPr>
            <p:ph type="body" idx="1"/>
          </p:nvPr>
        </p:nvSpPr>
        <p:spPr bwMode="auto">
          <a:xfrm>
            <a:off x="457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gray">
          <a:xfrm>
            <a:off x="457200" y="6562725"/>
            <a:ext cx="1828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defRPr>
            </a:lvl1pPr>
          </a:lstStyle>
          <a:p>
            <a:fld id="{7614E0C0-5790-4C9F-AA10-365D38F59B9C}" type="slidenum">
              <a:rPr lang="en-US" smtClean="0"/>
              <a:pPr/>
              <a:t>‹#›</a:t>
            </a:fld>
            <a:fld id="{DD093E23-2CF1-4F61-8751-DC9476A1E77B}" type="slidenum">
              <a:rPr lang="en-US" smtClean="0"/>
              <a:pPr/>
              <a:t>‹#›</a:t>
            </a:fld>
            <a:fld id="{CF1E7B32-F27B-48F2-824E-7AC70C7DDFA6}" type="slidenum">
              <a:rPr lang="en-US" smtClean="0"/>
              <a:pPr/>
              <a:t>‹#›</a:t>
            </a:fld>
            <a:endParaRPr lang="en-US"/>
          </a:p>
        </p:txBody>
      </p:sp>
      <p:sp>
        <p:nvSpPr>
          <p:cNvPr id="1030" name="Rectangle 6"/>
          <p:cNvSpPr>
            <a:spLocks noGrp="1" noChangeArrowheads="1"/>
          </p:cNvSpPr>
          <p:nvPr>
            <p:ph type="sldNum" sz="quarter" idx="4"/>
          </p:nvPr>
        </p:nvSpPr>
        <p:spPr bwMode="gray">
          <a:xfrm>
            <a:off x="3756025" y="6551613"/>
            <a:ext cx="21336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1"/>
                </a:solidFill>
              </a:defRPr>
            </a:lvl1pPr>
          </a:lstStyle>
          <a:p>
            <a:fld id="{85A3E2CA-CCB3-4243-83FD-1A5A01D48C82}" type="slidenum">
              <a:rPr lang="en-US"/>
              <a:pPr/>
              <a:t>‹#›</a:t>
            </a:fld>
            <a:endParaRPr lang="en-US"/>
          </a:p>
        </p:txBody>
      </p:sp>
      <p:sp>
        <p:nvSpPr>
          <p:cNvPr id="1026" name="Rectangle 2"/>
          <p:cNvSpPr>
            <a:spLocks noGrp="1" noChangeArrowheads="1"/>
          </p:cNvSpPr>
          <p:nvPr>
            <p:ph type="title"/>
          </p:nvPr>
        </p:nvSpPr>
        <p:spPr bwMode="gray">
          <a:xfrm>
            <a:off x="304800" y="152400"/>
            <a:ext cx="7848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kern="1200">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Arial" panose="020B0604020202020204" pitchFamily="34" charset="0"/>
        </a:defRPr>
      </a:lvl2pPr>
      <a:lvl3pPr algn="l" rtl="0" eaLnBrk="1" fontAlgn="base" hangingPunct="1">
        <a:spcBef>
          <a:spcPct val="0"/>
        </a:spcBef>
        <a:spcAft>
          <a:spcPct val="0"/>
        </a:spcAft>
        <a:defRPr sz="2800" b="1">
          <a:solidFill>
            <a:schemeClr val="tx1"/>
          </a:solidFill>
          <a:latin typeface="Arial" panose="020B0604020202020204" pitchFamily="34" charset="0"/>
        </a:defRPr>
      </a:lvl3pPr>
      <a:lvl4pPr algn="l" rtl="0" eaLnBrk="1" fontAlgn="base" hangingPunct="1">
        <a:spcBef>
          <a:spcPct val="0"/>
        </a:spcBef>
        <a:spcAft>
          <a:spcPct val="0"/>
        </a:spcAft>
        <a:defRPr sz="2800" b="1">
          <a:solidFill>
            <a:schemeClr val="tx1"/>
          </a:solidFill>
          <a:latin typeface="Arial" panose="020B0604020202020204" pitchFamily="34" charset="0"/>
        </a:defRPr>
      </a:lvl4pPr>
      <a:lvl5pPr algn="l" rtl="0" eaLnBrk="1" fontAlgn="base" hangingPunct="1">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quickheal.co.in/media/wysiwyg/Mobile.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c.lnkd.licdn.com/mpr/mpr/p/7/005/04c/17a/1c094ef.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dn1.appleinsider.com/malware-130626.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ineid.f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blogs.cisco.com/security/securing-mobile-data-in-the-event-of-device-loss-or-thef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en.wikipedia.org/wiki/Mobile_operating_syst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globalnerdy.com/wordpress/wp-content/uploads/2013/06/global-mobile-device-market.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ctrTitle"/>
          </p:nvPr>
        </p:nvSpPr>
        <p:spPr/>
        <p:txBody>
          <a:bodyPr/>
          <a:lstStyle/>
          <a:p>
            <a:r>
              <a:rPr lang="en-US" smtClean="0"/>
              <a:t>MOBILE SECURITY</a:t>
            </a:r>
            <a:endParaRPr lang="en-US"/>
          </a:p>
        </p:txBody>
      </p:sp>
      <p:sp>
        <p:nvSpPr>
          <p:cNvPr id="2" name="Subtitle 1"/>
          <p:cNvSpPr>
            <a:spLocks noGrp="1"/>
          </p:cNvSpPr>
          <p:nvPr>
            <p:ph type="subTitle" idx="1"/>
          </p:nvPr>
        </p:nvSpPr>
        <p:spPr>
          <a:xfrm>
            <a:off x="39476" y="3002701"/>
            <a:ext cx="4532523" cy="1264499"/>
          </a:xfrm>
        </p:spPr>
        <p:txBody>
          <a:bodyPr/>
          <a:lstStyle/>
          <a:p>
            <a:pPr algn="l"/>
            <a:r>
              <a:rPr lang="en-US" sz="1800" b="0" u="sng" smtClean="0">
                <a:solidFill>
                  <a:srgbClr val="002060"/>
                </a:solidFill>
              </a:rPr>
              <a:t>Nhóm 5:</a:t>
            </a:r>
            <a:r>
              <a:rPr lang="en-US" sz="1800" b="0" smtClean="0">
                <a:solidFill>
                  <a:srgbClr val="002060"/>
                </a:solidFill>
              </a:rPr>
              <a:t>	 Đỗ Đặng Minh – 1311015</a:t>
            </a:r>
          </a:p>
          <a:p>
            <a:pPr algn="l"/>
            <a:r>
              <a:rPr lang="en-US" sz="1800" b="0">
                <a:solidFill>
                  <a:srgbClr val="002060"/>
                </a:solidFill>
              </a:rPr>
              <a:t>	</a:t>
            </a:r>
            <a:r>
              <a:rPr lang="en-US" sz="1800" b="0" smtClean="0">
                <a:solidFill>
                  <a:srgbClr val="002060"/>
                </a:solidFill>
              </a:rPr>
              <a:t> Huỳnh Công Toàn – 1311026</a:t>
            </a:r>
          </a:p>
          <a:p>
            <a:pPr algn="l"/>
            <a:r>
              <a:rPr lang="en-US" sz="1800" b="0">
                <a:solidFill>
                  <a:srgbClr val="002060"/>
                </a:solidFill>
              </a:rPr>
              <a:t>	</a:t>
            </a:r>
            <a:r>
              <a:rPr lang="en-US" sz="1800" b="0" smtClean="0">
                <a:solidFill>
                  <a:srgbClr val="002060"/>
                </a:solidFill>
              </a:rPr>
              <a:t> Dương Xuân Long </a:t>
            </a:r>
            <a:r>
              <a:rPr lang="en-US" sz="1800" b="0">
                <a:solidFill>
                  <a:srgbClr val="002060"/>
                </a:solidFill>
              </a:rPr>
              <a:t>–</a:t>
            </a:r>
            <a:r>
              <a:rPr lang="en-US" sz="1800" b="0" smtClean="0">
                <a:solidFill>
                  <a:srgbClr val="002060"/>
                </a:solidFill>
              </a:rPr>
              <a:t> 1311048</a:t>
            </a:r>
            <a:endParaRPr lang="en-US" sz="1800" b="0">
              <a:solidFill>
                <a:srgbClr val="002060"/>
              </a:solidFill>
            </a:endParaRPr>
          </a:p>
        </p:txBody>
      </p:sp>
      <p:pic>
        <p:nvPicPr>
          <p:cNvPr id="5" name="Picture 2" descr="http://www.thptdongthanh.edu.vn/upload/advertisings/2011/03/14/085152_hcm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318050"/>
            <a:ext cx="134629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ttcn.hochiminhcity.gov.vn/image/image_gallery?uuid=dfcdf6e3-c677-4ae1-9185-3a19be31e99c&amp;groupId=10192&amp;t=12524674783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 y="0"/>
            <a:ext cx="2553758"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p:cNvSpPr txBox="1">
            <a:spLocks/>
          </p:cNvSpPr>
          <p:nvPr/>
        </p:nvSpPr>
        <p:spPr bwMode="black">
          <a:xfrm>
            <a:off x="1695449" y="5715000"/>
            <a:ext cx="58293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tx2"/>
              </a:buClr>
              <a:buFont typeface="Wingdings" panose="05000000000000000000" pitchFamily="2" charset="2"/>
              <a:buNone/>
              <a:defRPr sz="1600" b="1" kern="1200">
                <a:solidFill>
                  <a:schemeClr val="folHlink"/>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u="sng" smtClean="0">
                <a:solidFill>
                  <a:srgbClr val="FFFF00"/>
                </a:solidFill>
              </a:rPr>
              <a:t>GVHD:</a:t>
            </a:r>
            <a:r>
              <a:rPr lang="en-US" sz="1800" b="0" smtClean="0">
                <a:solidFill>
                  <a:srgbClr val="FFFF00"/>
                </a:solidFill>
              </a:rPr>
              <a:t> PGS. TS. Đặng Trần Khánh</a:t>
            </a:r>
            <a:endParaRPr lang="en-US" sz="1800" b="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Mất thiết bị</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79" y="911952"/>
            <a:ext cx="5844421" cy="5019255"/>
          </a:xfrm>
          <a:prstGeom prst="rect">
            <a:avLst/>
          </a:prstGeom>
        </p:spPr>
      </p:pic>
      <p:sp>
        <p:nvSpPr>
          <p:cNvPr id="5" name="TextBox 4"/>
          <p:cNvSpPr txBox="1"/>
          <p:nvPr/>
        </p:nvSpPr>
        <p:spPr>
          <a:xfrm>
            <a:off x="1038108" y="6070747"/>
            <a:ext cx="4271362" cy="369332"/>
          </a:xfrm>
          <a:prstGeom prst="rect">
            <a:avLst/>
          </a:prstGeom>
          <a:noFill/>
        </p:spPr>
        <p:txBody>
          <a:bodyPr wrap="none" rtlCol="0">
            <a:spAutoFit/>
          </a:bodyPr>
          <a:lstStyle/>
          <a:p>
            <a:r>
              <a:rPr lang="en-US"/>
              <a:t>Thống kê của ESET &amp; Harris Interactive</a:t>
            </a:r>
          </a:p>
        </p:txBody>
      </p:sp>
      <p:pic>
        <p:nvPicPr>
          <p:cNvPr id="6" name="Picture 5"/>
          <p:cNvPicPr>
            <a:picLocks noChangeAspect="1"/>
          </p:cNvPicPr>
          <p:nvPr/>
        </p:nvPicPr>
        <p:blipFill rotWithShape="1">
          <a:blip r:embed="rId4"/>
          <a:srcRect r="49514"/>
          <a:stretch/>
        </p:blipFill>
        <p:spPr>
          <a:xfrm>
            <a:off x="6497405" y="2503751"/>
            <a:ext cx="2286000" cy="1597628"/>
          </a:xfrm>
          <a:prstGeom prst="rect">
            <a:avLst/>
          </a:prstGeom>
        </p:spPr>
      </p:pic>
      <p:sp>
        <p:nvSpPr>
          <p:cNvPr id="3" name="TextBox 2"/>
          <p:cNvSpPr txBox="1"/>
          <p:nvPr/>
        </p:nvSpPr>
        <p:spPr>
          <a:xfrm>
            <a:off x="6214373" y="6000418"/>
            <a:ext cx="2852063" cy="369332"/>
          </a:xfrm>
          <a:prstGeom prst="rect">
            <a:avLst/>
          </a:prstGeom>
          <a:noFill/>
        </p:spPr>
        <p:txBody>
          <a:bodyPr wrap="none" rtlCol="0">
            <a:spAutoFit/>
          </a:bodyPr>
          <a:lstStyle/>
          <a:p>
            <a:r>
              <a:rPr lang="en-US" smtClean="0"/>
              <a:t>Consumer Reports (2014)</a:t>
            </a:r>
            <a:endParaRPr lang="en-US"/>
          </a:p>
        </p:txBody>
      </p:sp>
      <p:pic>
        <p:nvPicPr>
          <p:cNvPr id="7" name="Picture 6"/>
          <p:cNvPicPr>
            <a:picLocks noChangeAspect="1"/>
          </p:cNvPicPr>
          <p:nvPr/>
        </p:nvPicPr>
        <p:blipFill>
          <a:blip r:embed="rId5"/>
          <a:stretch>
            <a:fillRect/>
          </a:stretch>
        </p:blipFill>
        <p:spPr>
          <a:xfrm>
            <a:off x="6497405" y="4191000"/>
            <a:ext cx="2286000" cy="1647265"/>
          </a:xfrm>
          <a:prstGeom prst="rect">
            <a:avLst/>
          </a:prstGeom>
        </p:spPr>
      </p:pic>
    </p:spTree>
    <p:extLst>
      <p:ext uri="{BB962C8B-B14F-4D97-AF65-F5344CB8AC3E}">
        <p14:creationId xmlns:p14="http://schemas.microsoft.com/office/powerpoint/2010/main" val="199357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từ chối dịch vụ</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11</a:t>
            </a:fld>
            <a:endParaRPr lang="en-US"/>
          </a:p>
        </p:txBody>
      </p:sp>
      <p:sp>
        <p:nvSpPr>
          <p:cNvPr id="6" name="Rectangle 3"/>
          <p:cNvSpPr txBox="1">
            <a:spLocks noChangeArrowheads="1"/>
          </p:cNvSpPr>
          <p:nvPr/>
        </p:nvSpPr>
        <p:spPr bwMode="auto">
          <a:xfrm>
            <a:off x="308919" y="1143000"/>
            <a:ext cx="8454081"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Không </a:t>
            </a:r>
            <a:r>
              <a:rPr lang="en-US" sz="2000"/>
              <a:t>riêng cho thiết bị di </a:t>
            </a:r>
            <a:r>
              <a:rPr lang="en-US" sz="2000" smtClean="0"/>
              <a:t>động.</a:t>
            </a:r>
          </a:p>
          <a:p>
            <a:r>
              <a:rPr lang="en-US" sz="2000" smtClean="0"/>
              <a:t>Gây </a:t>
            </a:r>
            <a:r>
              <a:rPr lang="en-US" sz="2000"/>
              <a:t>hại đến tính sẵn </a:t>
            </a:r>
            <a:r>
              <a:rPr lang="en-US" sz="2000" smtClean="0"/>
              <a:t>sàng.</a:t>
            </a:r>
          </a:p>
          <a:p>
            <a:r>
              <a:rPr lang="en-US" sz="2000" smtClean="0"/>
              <a:t>C</a:t>
            </a:r>
            <a:r>
              <a:rPr lang="vi-VN" sz="2000" smtClean="0"/>
              <a:t>ách </a:t>
            </a:r>
            <a:r>
              <a:rPr lang="vi-VN" sz="2000"/>
              <a:t>tấn công phổ biến là gửi một lượng lớn dữ liệu rác đến một mục tiêu thông qua đường </a:t>
            </a:r>
            <a:r>
              <a:rPr lang="vi-VN" sz="2000" smtClean="0"/>
              <a:t>mạng</a:t>
            </a:r>
            <a:r>
              <a:rPr lang="en-US" sz="2000" smtClean="0"/>
              <a:t>.</a:t>
            </a:r>
          </a:p>
          <a:p>
            <a:r>
              <a:rPr lang="vi-VN" sz="2000"/>
              <a:t>Một cách cụ thể hơn là nhắm đền nguồn pin của thiết bị di </a:t>
            </a:r>
            <a:r>
              <a:rPr lang="vi-VN" sz="2000" smtClean="0"/>
              <a:t>động</a:t>
            </a:r>
            <a:r>
              <a:rPr lang="en-US" sz="2000" smtClean="0"/>
              <a:t>.</a:t>
            </a:r>
          </a:p>
          <a:p>
            <a:r>
              <a:rPr lang="vi-VN" sz="2000"/>
              <a:t>Các cách tấn công khác như làm nhiễu toàn bộ băng </a:t>
            </a:r>
            <a:r>
              <a:rPr lang="vi-VN" sz="2000" smtClean="0"/>
              <a:t>tần</a:t>
            </a:r>
            <a:r>
              <a:rPr lang="en-US" sz="2000" smtClean="0"/>
              <a:t>.</a:t>
            </a:r>
            <a:endParaRPr lang="en-US" sz="2000"/>
          </a:p>
        </p:txBody>
      </p:sp>
    </p:spTree>
    <p:extLst>
      <p:ext uri="{BB962C8B-B14F-4D97-AF65-F5344CB8AC3E}">
        <p14:creationId xmlns:p14="http://schemas.microsoft.com/office/powerpoint/2010/main" val="1225447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12</a:t>
            </a:fld>
            <a:endParaRPr lang="en-US"/>
          </a:p>
        </p:txBody>
      </p:sp>
      <p:sp>
        <p:nvSpPr>
          <p:cNvPr id="6" name="Rectangle 3"/>
          <p:cNvSpPr txBox="1">
            <a:spLocks noChangeArrowheads="1"/>
          </p:cNvSpPr>
          <p:nvPr/>
        </p:nvSpPr>
        <p:spPr bwMode="auto">
          <a:xfrm>
            <a:off x="308919" y="1143000"/>
            <a:ext cx="845408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mtClean="0"/>
              <a:t>Điểm yếu rất lớn của thiết bị di động.</a:t>
            </a:r>
          </a:p>
          <a:p>
            <a:r>
              <a:rPr lang="en-US" sz="2000" smtClean="0"/>
              <a:t>Nghe lén đường truyền.</a:t>
            </a:r>
          </a:p>
          <a:p>
            <a:r>
              <a:rPr lang="en-US" sz="2000" smtClean="0"/>
              <a:t>T</a:t>
            </a:r>
            <a:r>
              <a:rPr lang="vi-VN" sz="2000" smtClean="0"/>
              <a:t>ận </a:t>
            </a:r>
            <a:r>
              <a:rPr lang="vi-VN" sz="2000"/>
              <a:t>dụng định danh phần cứng duy nhất (như địa chỉ MAC của LAN không dây</a:t>
            </a:r>
            <a:r>
              <a:rPr lang="vi-VN" sz="2000" smtClean="0"/>
              <a:t>)</a:t>
            </a:r>
            <a:r>
              <a:rPr lang="en-US" sz="2000" smtClean="0"/>
              <a:t>.</a:t>
            </a:r>
            <a:endParaRPr lang="en-US" sz="2000"/>
          </a:p>
        </p:txBody>
      </p:sp>
      <p:grpSp>
        <p:nvGrpSpPr>
          <p:cNvPr id="5" name="Group 4"/>
          <p:cNvGrpSpPr/>
          <p:nvPr/>
        </p:nvGrpSpPr>
        <p:grpSpPr>
          <a:xfrm>
            <a:off x="1827900" y="2693432"/>
            <a:ext cx="381000" cy="1143000"/>
            <a:chOff x="3124200" y="2971800"/>
            <a:chExt cx="1066800" cy="2971800"/>
          </a:xfrm>
        </p:grpSpPr>
        <p:sp>
          <p:nvSpPr>
            <p:cNvPr id="3" name="Rounded Rectangle 2"/>
            <p:cNvSpPr/>
            <p:nvPr/>
          </p:nvSpPr>
          <p:spPr>
            <a:xfrm>
              <a:off x="3124200" y="4191000"/>
              <a:ext cx="1066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904290" y="5289815"/>
            <a:ext cx="381000" cy="1143000"/>
            <a:chOff x="3124200" y="2971800"/>
            <a:chExt cx="1066800" cy="2971800"/>
          </a:xfrm>
        </p:grpSpPr>
        <p:sp>
          <p:nvSpPr>
            <p:cNvPr id="12" name="Rounded Rectangle 11"/>
            <p:cNvSpPr/>
            <p:nvPr/>
          </p:nvSpPr>
          <p:spPr>
            <a:xfrm>
              <a:off x="3124200" y="4191000"/>
              <a:ext cx="1066800" cy="17526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24200" y="2971800"/>
              <a:ext cx="1066800" cy="10668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p:cNvSpPr/>
          <p:nvPr/>
        </p:nvSpPr>
        <p:spPr>
          <a:xfrm>
            <a:off x="6972300" y="2731532"/>
            <a:ext cx="1714500" cy="83820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8.8.8.8.8</a:t>
            </a:r>
            <a:endParaRPr lang="en-US" sz="2400">
              <a:solidFill>
                <a:schemeClr val="tx1"/>
              </a:solidFill>
            </a:endParaRPr>
          </a:p>
        </p:txBody>
      </p:sp>
      <p:cxnSp>
        <p:nvCxnSpPr>
          <p:cNvPr id="14" name="Straight Arrow Connector 13"/>
          <p:cNvCxnSpPr/>
          <p:nvPr/>
        </p:nvCxnSpPr>
        <p:spPr>
          <a:xfrm>
            <a:off x="2552100" y="3034476"/>
            <a:ext cx="4206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47650" y="2667000"/>
            <a:ext cx="3352200" cy="369332"/>
          </a:xfrm>
          <a:prstGeom prst="rect">
            <a:avLst/>
          </a:prstGeom>
          <a:noFill/>
        </p:spPr>
        <p:txBody>
          <a:bodyPr wrap="none" rtlCol="0">
            <a:spAutoFit/>
          </a:bodyPr>
          <a:lstStyle/>
          <a:p>
            <a:r>
              <a:rPr lang="en-US" smtClean="0"/>
              <a:t>1. DNS request for google.com</a:t>
            </a:r>
            <a:endParaRPr lang="en-US"/>
          </a:p>
        </p:txBody>
      </p:sp>
      <p:cxnSp>
        <p:nvCxnSpPr>
          <p:cNvPr id="19" name="Straight Arrow Connector 18"/>
          <p:cNvCxnSpPr/>
          <p:nvPr/>
        </p:nvCxnSpPr>
        <p:spPr>
          <a:xfrm>
            <a:off x="2552700" y="3505200"/>
            <a:ext cx="420624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27379" y="3169389"/>
            <a:ext cx="3655681" cy="646331"/>
          </a:xfrm>
          <a:prstGeom prst="rect">
            <a:avLst/>
          </a:prstGeom>
          <a:noFill/>
        </p:spPr>
        <p:txBody>
          <a:bodyPr wrap="none" rtlCol="0">
            <a:spAutoFit/>
          </a:bodyPr>
          <a:lstStyle/>
          <a:p>
            <a:pPr algn="ctr"/>
            <a:r>
              <a:rPr lang="en-US" smtClean="0"/>
              <a:t>3. DNS response: 173.194.115.64</a:t>
            </a:r>
            <a:br>
              <a:rPr lang="en-US" smtClean="0"/>
            </a:br>
            <a:r>
              <a:rPr lang="en-US" smtClean="0"/>
              <a:t> (ignored)</a:t>
            </a:r>
            <a:endParaRPr lang="en-US"/>
          </a:p>
        </p:txBody>
      </p:sp>
      <p:cxnSp>
        <p:nvCxnSpPr>
          <p:cNvPr id="21" name="Straight Arrow Connector 20"/>
          <p:cNvCxnSpPr/>
          <p:nvPr/>
        </p:nvCxnSpPr>
        <p:spPr>
          <a:xfrm>
            <a:off x="2552100" y="3899932"/>
            <a:ext cx="2991150" cy="1802368"/>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79730" y="4476513"/>
            <a:ext cx="3288080" cy="369332"/>
          </a:xfrm>
          <a:prstGeom prst="rect">
            <a:avLst/>
          </a:prstGeom>
          <a:noFill/>
        </p:spPr>
        <p:txBody>
          <a:bodyPr wrap="none" rtlCol="0">
            <a:spAutoFit/>
          </a:bodyPr>
          <a:lstStyle/>
          <a:p>
            <a:r>
              <a:rPr lang="en-US" smtClean="0"/>
              <a:t>2. DNS response: 192.168.1.1</a:t>
            </a:r>
            <a:endParaRPr lang="en-US"/>
          </a:p>
        </p:txBody>
      </p:sp>
      <p:sp>
        <p:nvSpPr>
          <p:cNvPr id="22" name="Rounded Rectangle 21"/>
          <p:cNvSpPr/>
          <p:nvPr/>
        </p:nvSpPr>
        <p:spPr>
          <a:xfrm>
            <a:off x="914400" y="5765800"/>
            <a:ext cx="2286900" cy="89212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192.168.1.1</a:t>
            </a:r>
            <a:br>
              <a:rPr lang="en-US" sz="2400" smtClean="0"/>
            </a:br>
            <a:r>
              <a:rPr lang="en-US" sz="2400" smtClean="0"/>
              <a:t>(Attacker)</a:t>
            </a:r>
            <a:endParaRPr lang="en-US" sz="2400"/>
          </a:p>
        </p:txBody>
      </p:sp>
      <p:cxnSp>
        <p:nvCxnSpPr>
          <p:cNvPr id="25" name="Straight Arrow Connector 24"/>
          <p:cNvCxnSpPr/>
          <p:nvPr/>
        </p:nvCxnSpPr>
        <p:spPr>
          <a:xfrm flipV="1">
            <a:off x="2056500" y="4052890"/>
            <a:ext cx="0" cy="158591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599" y="4530188"/>
            <a:ext cx="1697901" cy="646331"/>
          </a:xfrm>
          <a:prstGeom prst="rect">
            <a:avLst/>
          </a:prstGeom>
          <a:noFill/>
        </p:spPr>
        <p:txBody>
          <a:bodyPr wrap="none" rtlCol="0">
            <a:spAutoFit/>
          </a:bodyPr>
          <a:lstStyle/>
          <a:p>
            <a:pPr algn="ctr"/>
            <a:r>
              <a:rPr lang="en-US" smtClean="0"/>
              <a:t>4. Request for </a:t>
            </a:r>
            <a:br>
              <a:rPr lang="en-US" smtClean="0"/>
            </a:br>
            <a:r>
              <a:rPr lang="en-US" smtClean="0"/>
              <a:t>192.168.1.1</a:t>
            </a:r>
            <a:endParaRPr lang="en-US"/>
          </a:p>
        </p:txBody>
      </p:sp>
      <p:sp>
        <p:nvSpPr>
          <p:cNvPr id="8" name="TextBox 7"/>
          <p:cNvSpPr txBox="1"/>
          <p:nvPr/>
        </p:nvSpPr>
        <p:spPr>
          <a:xfrm>
            <a:off x="1060965" y="3253909"/>
            <a:ext cx="595035" cy="369332"/>
          </a:xfrm>
          <a:prstGeom prst="rect">
            <a:avLst/>
          </a:prstGeom>
          <a:noFill/>
        </p:spPr>
        <p:txBody>
          <a:bodyPr wrap="none" rtlCol="0">
            <a:spAutoFit/>
          </a:bodyPr>
          <a:lstStyle/>
          <a:p>
            <a:r>
              <a:rPr lang="en-US" smtClean="0"/>
              <a:t>Bob</a:t>
            </a:r>
            <a:endParaRPr lang="en-US"/>
          </a:p>
        </p:txBody>
      </p:sp>
      <p:sp>
        <p:nvSpPr>
          <p:cNvPr id="9" name="TextBox 8"/>
          <p:cNvSpPr txBox="1"/>
          <p:nvPr/>
        </p:nvSpPr>
        <p:spPr>
          <a:xfrm>
            <a:off x="6758340" y="5918549"/>
            <a:ext cx="582211" cy="369332"/>
          </a:xfrm>
          <a:prstGeom prst="rect">
            <a:avLst/>
          </a:prstGeom>
          <a:noFill/>
        </p:spPr>
        <p:txBody>
          <a:bodyPr wrap="none" rtlCol="0">
            <a:spAutoFit/>
          </a:bodyPr>
          <a:lstStyle/>
          <a:p>
            <a:r>
              <a:rPr lang="en-US" smtClean="0"/>
              <a:t>Eve</a:t>
            </a:r>
            <a:endParaRPr lang="en-US"/>
          </a:p>
        </p:txBody>
      </p:sp>
    </p:spTree>
    <p:extLst>
      <p:ext uri="{BB962C8B-B14F-4D97-AF65-F5344CB8AC3E}">
        <p14:creationId xmlns:p14="http://schemas.microsoft.com/office/powerpoint/2010/main" val="794018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xâm nhập</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13</a:t>
            </a:fld>
            <a:endParaRPr lang="en-US"/>
          </a:p>
        </p:txBody>
      </p:sp>
      <p:sp>
        <p:nvSpPr>
          <p:cNvPr id="6" name="Rectangle 3"/>
          <p:cNvSpPr txBox="1">
            <a:spLocks noChangeArrowheads="1"/>
          </p:cNvSpPr>
          <p:nvPr/>
        </p:nvSpPr>
        <p:spPr bwMode="auto">
          <a:xfrm>
            <a:off x="308919" y="1066800"/>
            <a:ext cx="845408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Chiếm </a:t>
            </a:r>
            <a:r>
              <a:rPr lang="en-US" sz="2400"/>
              <a:t>lấy một phần hay toàn quyền điều khiển mục tiêu</a:t>
            </a:r>
            <a:r>
              <a:rPr lang="en-US" sz="2400" smtClean="0"/>
              <a:t>.</a:t>
            </a:r>
          </a:p>
          <a:p>
            <a:r>
              <a:rPr lang="en-US" sz="2400" smtClean="0"/>
              <a:t>Cách tấn công:</a:t>
            </a:r>
          </a:p>
          <a:p>
            <a:pPr lvl="1"/>
            <a:r>
              <a:rPr lang="en-US" smtClean="0"/>
              <a:t>Nhúng mã: </a:t>
            </a:r>
            <a:r>
              <a:rPr lang="en-US"/>
              <a:t>khai thác các lỗi lập </a:t>
            </a:r>
            <a:r>
              <a:rPr lang="en-US" smtClean="0"/>
              <a:t>trình (tràn bộ đệm).</a:t>
            </a:r>
          </a:p>
          <a:p>
            <a:pPr lvl="1"/>
            <a:r>
              <a:rPr lang="en-US" smtClean="0"/>
              <a:t>Tận </a:t>
            </a:r>
            <a:r>
              <a:rPr lang="en-US"/>
              <a:t>dụng lỗi logic</a:t>
            </a:r>
            <a:r>
              <a:rPr lang="en-US" smtClean="0"/>
              <a:t>.</a:t>
            </a:r>
          </a:p>
          <a:p>
            <a:r>
              <a:rPr lang="en-US" sz="2400"/>
              <a:t>Ả</a:t>
            </a:r>
            <a:r>
              <a:rPr lang="en-US" sz="2400" smtClean="0"/>
              <a:t>nh </a:t>
            </a:r>
            <a:r>
              <a:rPr lang="en-US" sz="2400"/>
              <a:t>hưởng đến tính bảo mật, toàn vẹn và tính sẵn sàng của thiết bị</a:t>
            </a:r>
            <a:r>
              <a:rPr lang="en-US" sz="2400" smtClean="0"/>
              <a:t>.</a:t>
            </a:r>
          </a:p>
          <a:p>
            <a:r>
              <a:rPr lang="en-US" sz="2400"/>
              <a:t>Đ</a:t>
            </a:r>
            <a:r>
              <a:rPr lang="en-US" sz="2400" smtClean="0"/>
              <a:t>ược </a:t>
            </a:r>
            <a:r>
              <a:rPr lang="en-US" sz="2400"/>
              <a:t>dùng để làm nền cho các cuộc tấn công </a:t>
            </a:r>
            <a:r>
              <a:rPr lang="en-US" sz="2400" smtClean="0"/>
              <a:t>khác.</a:t>
            </a:r>
            <a:endParaRPr lang="en-US" sz="2400"/>
          </a:p>
        </p:txBody>
      </p:sp>
    </p:spTree>
    <p:extLst>
      <p:ext uri="{BB962C8B-B14F-4D97-AF65-F5344CB8AC3E}">
        <p14:creationId xmlns:p14="http://schemas.microsoft.com/office/powerpoint/2010/main" val="133231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Phần mềm độc hại</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14</a:t>
            </a:fld>
            <a:endParaRPr lang="en-US"/>
          </a:p>
        </p:txBody>
      </p:sp>
      <p:pic>
        <p:nvPicPr>
          <p:cNvPr id="5" name="Picture 4"/>
          <p:cNvPicPr>
            <a:picLocks noChangeAspect="1"/>
          </p:cNvPicPr>
          <p:nvPr/>
        </p:nvPicPr>
        <p:blipFill>
          <a:blip r:embed="rId3"/>
          <a:stretch>
            <a:fillRect/>
          </a:stretch>
        </p:blipFill>
        <p:spPr>
          <a:xfrm>
            <a:off x="0" y="1985033"/>
            <a:ext cx="9144000" cy="4445928"/>
          </a:xfrm>
          <a:prstGeom prst="rect">
            <a:avLst/>
          </a:prstGeom>
        </p:spPr>
      </p:pic>
      <p:sp>
        <p:nvSpPr>
          <p:cNvPr id="7" name="TextBox 6"/>
          <p:cNvSpPr txBox="1"/>
          <p:nvPr/>
        </p:nvSpPr>
        <p:spPr>
          <a:xfrm>
            <a:off x="1756966" y="1115936"/>
            <a:ext cx="5630067" cy="830997"/>
          </a:xfrm>
          <a:prstGeom prst="rect">
            <a:avLst/>
          </a:prstGeom>
          <a:noFill/>
        </p:spPr>
        <p:txBody>
          <a:bodyPr wrap="none" rtlCol="0">
            <a:spAutoFit/>
          </a:bodyPr>
          <a:lstStyle/>
          <a:p>
            <a:pPr algn="ctr"/>
            <a:r>
              <a:rPr lang="en-US" sz="2400">
                <a:solidFill>
                  <a:schemeClr val="tx2"/>
                </a:solidFill>
              </a:rPr>
              <a:t>Các loại phần mềm độc hại trên di động</a:t>
            </a:r>
            <a:br>
              <a:rPr lang="en-US" sz="2400">
                <a:solidFill>
                  <a:schemeClr val="tx2"/>
                </a:solidFill>
              </a:rPr>
            </a:br>
            <a:r>
              <a:rPr lang="en-US" sz="2400">
                <a:solidFill>
                  <a:schemeClr val="tx2"/>
                </a:solidFill>
              </a:rPr>
              <a:t>theo quickheal.co.in</a:t>
            </a:r>
          </a:p>
        </p:txBody>
      </p:sp>
      <p:sp>
        <p:nvSpPr>
          <p:cNvPr id="3" name="TextBox 2"/>
          <p:cNvSpPr txBox="1"/>
          <p:nvPr/>
        </p:nvSpPr>
        <p:spPr>
          <a:xfrm>
            <a:off x="2286000" y="6474023"/>
            <a:ext cx="4425955" cy="307777"/>
          </a:xfrm>
          <a:prstGeom prst="rect">
            <a:avLst/>
          </a:prstGeom>
          <a:noFill/>
        </p:spPr>
        <p:txBody>
          <a:bodyPr wrap="none" rtlCol="0">
            <a:spAutoFit/>
          </a:bodyPr>
          <a:lstStyle/>
          <a:p>
            <a:r>
              <a:rPr lang="en-US" sz="1400" i="1">
                <a:hlinkClick r:id="rId4"/>
              </a:rPr>
              <a:t>http://www.quickheal.co.in/media/wysiwyg/Mobile.png</a:t>
            </a:r>
            <a:endParaRPr lang="en-US" sz="1400"/>
          </a:p>
        </p:txBody>
      </p:sp>
    </p:spTree>
    <p:extLst>
      <p:ext uri="{BB962C8B-B14F-4D97-AF65-F5344CB8AC3E}">
        <p14:creationId xmlns:p14="http://schemas.microsoft.com/office/powerpoint/2010/main" val="73559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Virút và sâu</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15</a:t>
            </a:fld>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3" name="TextBox 2"/>
          <p:cNvSpPr txBox="1"/>
          <p:nvPr/>
        </p:nvSpPr>
        <p:spPr>
          <a:xfrm>
            <a:off x="3429000" y="6531129"/>
            <a:ext cx="4427815" cy="276999"/>
          </a:xfrm>
          <a:prstGeom prst="rect">
            <a:avLst/>
          </a:prstGeom>
          <a:noFill/>
        </p:spPr>
        <p:txBody>
          <a:bodyPr wrap="none" rtlCol="0">
            <a:spAutoFit/>
          </a:bodyPr>
          <a:lstStyle/>
          <a:p>
            <a:r>
              <a:rPr lang="en-US" sz="1200" i="1">
                <a:hlinkClick r:id="rId4"/>
              </a:rPr>
              <a:t>http://</a:t>
            </a:r>
            <a:r>
              <a:rPr lang="en-US" sz="1200" i="1" smtClean="0">
                <a:hlinkClick r:id="rId4"/>
              </a:rPr>
              <a:t>m.c.lnkd.licdn.com/mpr/mpr/p/7/005/04c/17a/1c094ef.jpg</a:t>
            </a:r>
            <a:endParaRPr lang="en-US" sz="1200" i="1"/>
          </a:p>
        </p:txBody>
      </p:sp>
    </p:spTree>
    <p:extLst>
      <p:ext uri="{BB962C8B-B14F-4D97-AF65-F5344CB8AC3E}">
        <p14:creationId xmlns:p14="http://schemas.microsoft.com/office/powerpoint/2010/main" val="3351529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Phần mềm độc hại</a:t>
            </a:r>
          </a:p>
        </p:txBody>
      </p:sp>
      <p:sp>
        <p:nvSpPr>
          <p:cNvPr id="2" name="Slide Number Placeholder 1"/>
          <p:cNvSpPr>
            <a:spLocks noGrp="1"/>
          </p:cNvSpPr>
          <p:nvPr>
            <p:ph type="sldNum" sz="quarter" idx="12"/>
          </p:nvPr>
        </p:nvSpPr>
        <p:spPr/>
        <p:txBody>
          <a:bodyPr/>
          <a:lstStyle/>
          <a:p>
            <a:fld id="{7A54E1E4-31D2-4635-9AD2-40AAC9D00496}" type="slidenum">
              <a:rPr lang="en-US" smtClean="0"/>
              <a:pPr/>
              <a:t>16</a:t>
            </a:fld>
            <a:endParaRPr lang="en-US"/>
          </a:p>
        </p:txBody>
      </p:sp>
      <p:pic>
        <p:nvPicPr>
          <p:cNvPr id="4" name="Picture 3"/>
          <p:cNvPicPr>
            <a:picLocks noChangeAspect="1"/>
          </p:cNvPicPr>
          <p:nvPr/>
        </p:nvPicPr>
        <p:blipFill>
          <a:blip r:embed="rId3"/>
          <a:stretch>
            <a:fillRect/>
          </a:stretch>
        </p:blipFill>
        <p:spPr>
          <a:xfrm>
            <a:off x="25400" y="1066800"/>
            <a:ext cx="8889999" cy="5334000"/>
          </a:xfrm>
          <a:prstGeom prst="rect">
            <a:avLst/>
          </a:prstGeom>
        </p:spPr>
      </p:pic>
      <p:sp>
        <p:nvSpPr>
          <p:cNvPr id="3" name="TextBox 2"/>
          <p:cNvSpPr txBox="1"/>
          <p:nvPr/>
        </p:nvSpPr>
        <p:spPr>
          <a:xfrm>
            <a:off x="2427339" y="6478126"/>
            <a:ext cx="4086119" cy="307777"/>
          </a:xfrm>
          <a:prstGeom prst="rect">
            <a:avLst/>
          </a:prstGeom>
          <a:noFill/>
        </p:spPr>
        <p:txBody>
          <a:bodyPr wrap="none" rtlCol="0">
            <a:spAutoFit/>
          </a:bodyPr>
          <a:lstStyle/>
          <a:p>
            <a:r>
              <a:rPr lang="en-US" sz="1400" i="1">
                <a:hlinkClick r:id="rId4"/>
              </a:rPr>
              <a:t>http://cdn1.appleinsider.com/malware-130626.jpg</a:t>
            </a:r>
            <a:endParaRPr lang="en-US" sz="1400"/>
          </a:p>
        </p:txBody>
      </p:sp>
    </p:spTree>
    <p:extLst>
      <p:ext uri="{BB962C8B-B14F-4D97-AF65-F5344CB8AC3E}">
        <p14:creationId xmlns:p14="http://schemas.microsoft.com/office/powerpoint/2010/main" val="118698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dựa trên cơ sở hạ tầng</a:t>
            </a:r>
            <a:endParaRPr lang="en-US"/>
          </a:p>
        </p:txBody>
      </p:sp>
      <p:sp>
        <p:nvSpPr>
          <p:cNvPr id="2" name="Slide Number Placeholder 1"/>
          <p:cNvSpPr>
            <a:spLocks noGrp="1"/>
          </p:cNvSpPr>
          <p:nvPr>
            <p:ph type="sldNum" sz="quarter" idx="12"/>
          </p:nvPr>
        </p:nvSpPr>
        <p:spPr/>
        <p:txBody>
          <a:bodyPr/>
          <a:lstStyle/>
          <a:p>
            <a:pPr algn="l"/>
            <a:fld id="{7A54E1E4-31D2-4635-9AD2-40AAC9D00496}" type="slidenum">
              <a:rPr lang="en-US" smtClean="0"/>
              <a:pPr algn="l"/>
              <a:t>17</a:t>
            </a:fld>
            <a:endParaRPr lang="en-US"/>
          </a:p>
        </p:txBody>
      </p:sp>
      <p:pic>
        <p:nvPicPr>
          <p:cNvPr id="3" name="Picture 2"/>
          <p:cNvPicPr>
            <a:picLocks noChangeAspect="1"/>
          </p:cNvPicPr>
          <p:nvPr/>
        </p:nvPicPr>
        <p:blipFill rotWithShape="1">
          <a:blip r:embed="rId3"/>
          <a:srcRect t="3423"/>
          <a:stretch/>
        </p:blipFill>
        <p:spPr>
          <a:xfrm>
            <a:off x="27335" y="839972"/>
            <a:ext cx="7881957" cy="5637028"/>
          </a:xfrm>
          <a:prstGeom prst="rect">
            <a:avLst/>
          </a:prstGeom>
        </p:spPr>
      </p:pic>
      <p:sp>
        <p:nvSpPr>
          <p:cNvPr id="4" name="TextBox 3"/>
          <p:cNvSpPr txBox="1"/>
          <p:nvPr/>
        </p:nvSpPr>
        <p:spPr>
          <a:xfrm>
            <a:off x="3581399" y="4611874"/>
            <a:ext cx="5501811" cy="1865126"/>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a:latin typeface="+mn-lt"/>
              </a:rPr>
              <a:t>Hạ tầng dịch vụ, thường được xây dựng từ mạng GSM và ứng dụng máy chủ, đóng vai trò rất quan trọng trong thế giới thiết bị di động.</a:t>
            </a:r>
          </a:p>
          <a:p>
            <a:pPr marL="342900" indent="-342900">
              <a:spcBef>
                <a:spcPct val="20000"/>
              </a:spcBef>
              <a:buClr>
                <a:schemeClr val="tx2"/>
              </a:buClr>
              <a:buFont typeface="Wingdings" panose="05000000000000000000" pitchFamily="2" charset="2"/>
              <a:buChar char="§"/>
            </a:pPr>
            <a:r>
              <a:rPr lang="en-US">
                <a:latin typeface="+mn-lt"/>
              </a:rPr>
              <a:t>Ả</a:t>
            </a:r>
            <a:r>
              <a:rPr lang="en-US" smtClean="0">
                <a:latin typeface="+mn-lt"/>
              </a:rPr>
              <a:t>nh </a:t>
            </a:r>
            <a:r>
              <a:rPr lang="en-US">
                <a:latin typeface="+mn-lt"/>
              </a:rPr>
              <a:t>hưởng đến hàng trăm hay hàng nghìn người dùng thiết </a:t>
            </a:r>
            <a:r>
              <a:rPr lang="en-US" smtClean="0">
                <a:latin typeface="+mn-lt"/>
              </a:rPr>
              <a:t>bị.</a:t>
            </a:r>
          </a:p>
          <a:p>
            <a:pPr marL="342900" indent="-342900">
              <a:spcBef>
                <a:spcPct val="20000"/>
              </a:spcBef>
              <a:buClr>
                <a:schemeClr val="tx2"/>
              </a:buClr>
              <a:buFont typeface="Wingdings" panose="05000000000000000000" pitchFamily="2" charset="2"/>
              <a:buChar char="§"/>
            </a:pPr>
            <a:r>
              <a:rPr lang="en-US" smtClean="0"/>
              <a:t>Tác </a:t>
            </a:r>
            <a:r>
              <a:rPr lang="en-US"/>
              <a:t>động đến cơ sở hạ tầng của thiết bị di </a:t>
            </a:r>
            <a:r>
              <a:rPr lang="en-US" smtClean="0"/>
              <a:t>động.</a:t>
            </a:r>
            <a:endParaRPr lang="en-US">
              <a:latin typeface="+mn-lt"/>
            </a:endParaRPr>
          </a:p>
        </p:txBody>
      </p:sp>
    </p:spTree>
    <p:extLst>
      <p:ext uri="{BB962C8B-B14F-4D97-AF65-F5344CB8AC3E}">
        <p14:creationId xmlns:p14="http://schemas.microsoft.com/office/powerpoint/2010/main" val="321685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tính thêm phí</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18</a:t>
            </a:fld>
            <a:endParaRPr lang="en-US"/>
          </a:p>
        </p:txBody>
      </p:sp>
      <p:pic>
        <p:nvPicPr>
          <p:cNvPr id="4" name="Picture 3"/>
          <p:cNvPicPr>
            <a:picLocks noChangeAspect="1"/>
          </p:cNvPicPr>
          <p:nvPr/>
        </p:nvPicPr>
        <p:blipFill>
          <a:blip r:embed="rId3"/>
          <a:stretch>
            <a:fillRect/>
          </a:stretch>
        </p:blipFill>
        <p:spPr>
          <a:xfrm>
            <a:off x="152400" y="3757333"/>
            <a:ext cx="4761905" cy="3038095"/>
          </a:xfrm>
          <a:prstGeom prst="rect">
            <a:avLst/>
          </a:prstGeom>
        </p:spPr>
      </p:pic>
      <p:pic>
        <p:nvPicPr>
          <p:cNvPr id="5" name="Picture 4"/>
          <p:cNvPicPr>
            <a:picLocks noChangeAspect="1"/>
          </p:cNvPicPr>
          <p:nvPr/>
        </p:nvPicPr>
        <p:blipFill>
          <a:blip r:embed="rId4"/>
          <a:stretch>
            <a:fillRect/>
          </a:stretch>
        </p:blipFill>
        <p:spPr>
          <a:xfrm>
            <a:off x="5181600" y="4191000"/>
            <a:ext cx="3648634" cy="1938337"/>
          </a:xfrm>
          <a:prstGeom prst="rect">
            <a:avLst/>
          </a:prstGeom>
        </p:spPr>
      </p:pic>
      <p:sp>
        <p:nvSpPr>
          <p:cNvPr id="8" name="Rectangle 3"/>
          <p:cNvSpPr txBox="1">
            <a:spLocks noChangeArrowheads="1"/>
          </p:cNvSpPr>
          <p:nvPr/>
        </p:nvSpPr>
        <p:spPr bwMode="auto">
          <a:xfrm>
            <a:off x="308919" y="1066800"/>
            <a:ext cx="8454081"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Lừa đảo bằng tin nhắn SMS để nạn nhân chuyển tiền.</a:t>
            </a:r>
          </a:p>
          <a:p>
            <a:r>
              <a:rPr lang="en-US" sz="2400" smtClean="0"/>
              <a:t>Xâm nhập vào hệ thống, buộc hệ thống gọi đến số điện thoại tính phí rất cao của kẻ tấn công.</a:t>
            </a:r>
          </a:p>
          <a:p>
            <a:r>
              <a:rPr lang="en-US" sz="2400" smtClean="0"/>
              <a:t>Là cách tấn công đem lại món lợi lớn.</a:t>
            </a:r>
            <a:endParaRPr lang="en-US" sz="2400"/>
          </a:p>
        </p:txBody>
      </p:sp>
    </p:spTree>
    <p:extLst>
      <p:ext uri="{BB962C8B-B14F-4D97-AF65-F5344CB8AC3E}">
        <p14:creationId xmlns:p14="http://schemas.microsoft.com/office/powerpoint/2010/main" val="529058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19</a:t>
            </a:fld>
            <a:endParaRPr lang="en-US"/>
          </a:p>
        </p:txBody>
      </p:sp>
      <p:pic>
        <p:nvPicPr>
          <p:cNvPr id="7" name="Picture 6"/>
          <p:cNvPicPr>
            <a:picLocks noChangeAspect="1"/>
          </p:cNvPicPr>
          <p:nvPr/>
        </p:nvPicPr>
        <p:blipFill>
          <a:blip r:embed="rId3"/>
          <a:stretch>
            <a:fillRect/>
          </a:stretch>
        </p:blipFill>
        <p:spPr>
          <a:xfrm>
            <a:off x="228600" y="2560165"/>
            <a:ext cx="923925" cy="1859434"/>
          </a:xfrm>
          <a:prstGeom prst="rect">
            <a:avLst/>
          </a:prstGeom>
        </p:spPr>
      </p:pic>
      <p:grpSp>
        <p:nvGrpSpPr>
          <p:cNvPr id="6" name="Group 5"/>
          <p:cNvGrpSpPr/>
          <p:nvPr/>
        </p:nvGrpSpPr>
        <p:grpSpPr>
          <a:xfrm>
            <a:off x="1905000" y="3200400"/>
            <a:ext cx="914400" cy="914400"/>
            <a:chOff x="1828800" y="2778682"/>
            <a:chExt cx="1828800" cy="1828800"/>
          </a:xfrm>
        </p:grpSpPr>
        <p:sp>
          <p:nvSpPr>
            <p:cNvPr id="3" name="Rectangle 2"/>
            <p:cNvSpPr/>
            <p:nvPr/>
          </p:nvSpPr>
          <p:spPr>
            <a:xfrm>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1828800" y="3464482"/>
              <a:ext cx="1828800"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332947" y="2895784"/>
            <a:ext cx="1159292" cy="369332"/>
          </a:xfrm>
          <a:prstGeom prst="rect">
            <a:avLst/>
          </a:prstGeom>
          <a:noFill/>
        </p:spPr>
        <p:txBody>
          <a:bodyPr wrap="none" rtlCol="0">
            <a:spAutoFit/>
          </a:bodyPr>
          <a:lstStyle/>
          <a:p>
            <a:r>
              <a:rPr lang="en-US" smtClean="0"/>
              <a:t>Bluetooth</a:t>
            </a:r>
            <a:endParaRPr lang="en-US"/>
          </a:p>
        </p:txBody>
      </p:sp>
      <p:sp>
        <p:nvSpPr>
          <p:cNvPr id="11" name="TextBox 10"/>
          <p:cNvSpPr txBox="1"/>
          <p:nvPr/>
        </p:nvSpPr>
        <p:spPr>
          <a:xfrm>
            <a:off x="3518649" y="3290082"/>
            <a:ext cx="710451" cy="369332"/>
          </a:xfrm>
          <a:prstGeom prst="rect">
            <a:avLst/>
          </a:prstGeom>
          <a:noFill/>
        </p:spPr>
        <p:txBody>
          <a:bodyPr wrap="none" rtlCol="0">
            <a:spAutoFit/>
          </a:bodyPr>
          <a:lstStyle/>
          <a:p>
            <a:r>
              <a:rPr lang="en-US" smtClean="0"/>
              <a:t>GSM</a:t>
            </a:r>
            <a:endParaRPr lang="en-US"/>
          </a:p>
        </p:txBody>
      </p:sp>
      <p:sp>
        <p:nvSpPr>
          <p:cNvPr id="12" name="TextBox 11"/>
          <p:cNvSpPr txBox="1"/>
          <p:nvPr/>
        </p:nvSpPr>
        <p:spPr>
          <a:xfrm>
            <a:off x="3454530" y="3684380"/>
            <a:ext cx="838691" cy="369332"/>
          </a:xfrm>
          <a:prstGeom prst="rect">
            <a:avLst/>
          </a:prstGeom>
          <a:noFill/>
        </p:spPr>
        <p:txBody>
          <a:bodyPr wrap="none" rtlCol="0">
            <a:spAutoFit/>
          </a:bodyPr>
          <a:lstStyle/>
          <a:p>
            <a:r>
              <a:rPr lang="en-US" smtClean="0"/>
              <a:t>GPRS</a:t>
            </a:r>
            <a:endParaRPr lang="en-US"/>
          </a:p>
        </p:txBody>
      </p:sp>
      <p:sp>
        <p:nvSpPr>
          <p:cNvPr id="13" name="TextBox 12"/>
          <p:cNvSpPr txBox="1"/>
          <p:nvPr/>
        </p:nvSpPr>
        <p:spPr>
          <a:xfrm>
            <a:off x="3181207" y="4053712"/>
            <a:ext cx="1462773" cy="369332"/>
          </a:xfrm>
          <a:prstGeom prst="rect">
            <a:avLst/>
          </a:prstGeom>
          <a:noFill/>
        </p:spPr>
        <p:txBody>
          <a:bodyPr wrap="none" rtlCol="0">
            <a:spAutoFit/>
          </a:bodyPr>
          <a:lstStyle/>
          <a:p>
            <a:r>
              <a:rPr lang="en-US"/>
              <a:t>IEEE 802.11</a:t>
            </a:r>
          </a:p>
        </p:txBody>
      </p:sp>
      <p:sp>
        <p:nvSpPr>
          <p:cNvPr id="14" name="Right Arrow 13"/>
          <p:cNvSpPr/>
          <p:nvPr/>
        </p:nvSpPr>
        <p:spPr>
          <a:xfrm>
            <a:off x="4992470" y="3341209"/>
            <a:ext cx="1295400" cy="641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27209" y="2346974"/>
            <a:ext cx="2362200" cy="2285816"/>
          </a:xfrm>
          <a:prstGeom prst="roundRect">
            <a:avLst/>
          </a:prstGeom>
          <a:solidFill>
            <a:srgbClr val="FAA9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Tấn công tận dụng tương tác giữa các dịch vụ</a:t>
            </a:r>
            <a:endParaRPr lang="en-US" sz="2400"/>
          </a:p>
        </p:txBody>
      </p:sp>
    </p:spTree>
    <p:extLst>
      <p:ext uri="{BB962C8B-B14F-4D97-AF65-F5344CB8AC3E}">
        <p14:creationId xmlns:p14="http://schemas.microsoft.com/office/powerpoint/2010/main" val="129320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200" smtClean="0"/>
              <a:t>Nội dung</a:t>
            </a:r>
            <a:endParaRPr lang="en-US" sz="1800">
              <a:solidFill>
                <a:schemeClr val="accent1"/>
              </a:solidFill>
            </a:endParaRPr>
          </a:p>
        </p:txBody>
      </p:sp>
      <p:grpSp>
        <p:nvGrpSpPr>
          <p:cNvPr id="40963" name="Group 3"/>
          <p:cNvGrpSpPr>
            <a:grpSpLocks/>
          </p:cNvGrpSpPr>
          <p:nvPr/>
        </p:nvGrpSpPr>
        <p:grpSpPr bwMode="auto">
          <a:xfrm>
            <a:off x="1828800" y="1795463"/>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67" name="Group 7"/>
          <p:cNvGrpSpPr>
            <a:grpSpLocks/>
          </p:cNvGrpSpPr>
          <p:nvPr/>
        </p:nvGrpSpPr>
        <p:grpSpPr bwMode="auto">
          <a:xfrm>
            <a:off x="1828800" y="2709863"/>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71" name="Line 11"/>
          <p:cNvSpPr>
            <a:spLocks noChangeShapeType="1"/>
          </p:cNvSpPr>
          <p:nvPr/>
        </p:nvSpPr>
        <p:spPr bwMode="auto">
          <a:xfrm>
            <a:off x="2438400" y="24050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2" name="Text Box 12"/>
          <p:cNvSpPr txBox="1">
            <a:spLocks noChangeArrowheads="1"/>
          </p:cNvSpPr>
          <p:nvPr/>
        </p:nvSpPr>
        <p:spPr bwMode="auto">
          <a:xfrm>
            <a:off x="2667000" y="1871663"/>
            <a:ext cx="229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Thiết bị di động</a:t>
            </a:r>
            <a:endParaRPr lang="en-US" sz="2400"/>
          </a:p>
        </p:txBody>
      </p:sp>
      <p:sp>
        <p:nvSpPr>
          <p:cNvPr id="40973" name="Text Box 13"/>
          <p:cNvSpPr txBox="1">
            <a:spLocks noChangeArrowheads="1"/>
          </p:cNvSpPr>
          <p:nvPr/>
        </p:nvSpPr>
        <p:spPr bwMode="gray">
          <a:xfrm>
            <a:off x="2025650" y="189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1</a:t>
            </a:r>
          </a:p>
        </p:txBody>
      </p:sp>
      <p:sp>
        <p:nvSpPr>
          <p:cNvPr id="40974" name="Line 14"/>
          <p:cNvSpPr>
            <a:spLocks noChangeShapeType="1"/>
          </p:cNvSpPr>
          <p:nvPr/>
        </p:nvSpPr>
        <p:spPr bwMode="auto">
          <a:xfrm>
            <a:off x="2438400" y="331946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5" name="Text Box 15"/>
          <p:cNvSpPr txBox="1">
            <a:spLocks noChangeArrowheads="1"/>
          </p:cNvSpPr>
          <p:nvPr/>
        </p:nvSpPr>
        <p:spPr bwMode="auto">
          <a:xfrm>
            <a:off x="2667000" y="2786063"/>
            <a:ext cx="2491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Mô hình nguy cơ</a:t>
            </a:r>
            <a:endParaRPr lang="en-US" sz="2400"/>
          </a:p>
        </p:txBody>
      </p:sp>
      <p:sp>
        <p:nvSpPr>
          <p:cNvPr id="40976" name="Text Box 16"/>
          <p:cNvSpPr txBox="1">
            <a:spLocks noChangeArrowheads="1"/>
          </p:cNvSpPr>
          <p:nvPr/>
        </p:nvSpPr>
        <p:spPr bwMode="gray">
          <a:xfrm>
            <a:off x="2025650" y="28082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2</a:t>
            </a:r>
          </a:p>
        </p:txBody>
      </p:sp>
      <p:grpSp>
        <p:nvGrpSpPr>
          <p:cNvPr id="40977" name="Group 17"/>
          <p:cNvGrpSpPr>
            <a:grpSpLocks/>
          </p:cNvGrpSpPr>
          <p:nvPr/>
        </p:nvGrpSpPr>
        <p:grpSpPr bwMode="auto">
          <a:xfrm>
            <a:off x="1828800" y="3602038"/>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81" name="Group 21"/>
          <p:cNvGrpSpPr>
            <a:grpSpLocks/>
          </p:cNvGrpSpPr>
          <p:nvPr/>
        </p:nvGrpSpPr>
        <p:grpSpPr bwMode="auto">
          <a:xfrm>
            <a:off x="1828800" y="4516438"/>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85" name="Line 25"/>
          <p:cNvSpPr>
            <a:spLocks noChangeShapeType="1"/>
          </p:cNvSpPr>
          <p:nvPr/>
        </p:nvSpPr>
        <p:spPr bwMode="auto">
          <a:xfrm>
            <a:off x="2438400" y="42116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6" name="Text Box 26"/>
          <p:cNvSpPr txBox="1">
            <a:spLocks noChangeArrowheads="1"/>
          </p:cNvSpPr>
          <p:nvPr/>
        </p:nvSpPr>
        <p:spPr bwMode="auto">
          <a:xfrm>
            <a:off x="2667000" y="3678238"/>
            <a:ext cx="33682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Tấn công cross-service</a:t>
            </a:r>
            <a:endParaRPr lang="en-US" sz="2400"/>
          </a:p>
        </p:txBody>
      </p:sp>
      <p:sp>
        <p:nvSpPr>
          <p:cNvPr id="40987" name="Text Box 27"/>
          <p:cNvSpPr txBox="1">
            <a:spLocks noChangeArrowheads="1"/>
          </p:cNvSpPr>
          <p:nvPr/>
        </p:nvSpPr>
        <p:spPr bwMode="gray">
          <a:xfrm>
            <a:off x="2025650" y="3700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3</a:t>
            </a:r>
          </a:p>
        </p:txBody>
      </p:sp>
      <p:sp>
        <p:nvSpPr>
          <p:cNvPr id="40988" name="Line 28"/>
          <p:cNvSpPr>
            <a:spLocks noChangeShapeType="1"/>
          </p:cNvSpPr>
          <p:nvPr/>
        </p:nvSpPr>
        <p:spPr bwMode="auto">
          <a:xfrm>
            <a:off x="2438400" y="512603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9" name="Text Box 29"/>
          <p:cNvSpPr txBox="1">
            <a:spLocks noChangeArrowheads="1"/>
          </p:cNvSpPr>
          <p:nvPr/>
        </p:nvSpPr>
        <p:spPr bwMode="auto">
          <a:xfrm>
            <a:off x="2667000" y="4592638"/>
            <a:ext cx="4584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Giao thức và thanh toán di động</a:t>
            </a:r>
            <a:endParaRPr lang="en-US" sz="2400"/>
          </a:p>
        </p:txBody>
      </p:sp>
      <p:sp>
        <p:nvSpPr>
          <p:cNvPr id="40990" name="Text Box 30"/>
          <p:cNvSpPr txBox="1">
            <a:spLocks noChangeArrowheads="1"/>
          </p:cNvSpPr>
          <p:nvPr/>
        </p:nvSpPr>
        <p:spPr bwMode="gray">
          <a:xfrm>
            <a:off x="2025650" y="4614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grpSp>
        <p:nvGrpSpPr>
          <p:cNvPr id="31" name="Group 17"/>
          <p:cNvGrpSpPr>
            <a:grpSpLocks/>
          </p:cNvGrpSpPr>
          <p:nvPr/>
        </p:nvGrpSpPr>
        <p:grpSpPr bwMode="auto">
          <a:xfrm>
            <a:off x="1828800" y="5430838"/>
            <a:ext cx="762000" cy="665162"/>
            <a:chOff x="1110" y="2656"/>
            <a:chExt cx="1549" cy="1351"/>
          </a:xfrm>
        </p:grpSpPr>
        <p:sp>
          <p:nvSpPr>
            <p:cNvPr id="3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 name="Line 25"/>
          <p:cNvSpPr>
            <a:spLocks noChangeShapeType="1"/>
          </p:cNvSpPr>
          <p:nvPr/>
        </p:nvSpPr>
        <p:spPr bwMode="auto">
          <a:xfrm>
            <a:off x="2451309" y="60452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6"/>
          <p:cNvSpPr txBox="1">
            <a:spLocks noChangeArrowheads="1"/>
          </p:cNvSpPr>
          <p:nvPr/>
        </p:nvSpPr>
        <p:spPr bwMode="auto">
          <a:xfrm>
            <a:off x="2667000" y="5507038"/>
            <a:ext cx="1007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Demo</a:t>
            </a:r>
            <a:endParaRPr lang="en-US" sz="2400"/>
          </a:p>
        </p:txBody>
      </p:sp>
      <p:sp>
        <p:nvSpPr>
          <p:cNvPr id="37" name="Text Box 27"/>
          <p:cNvSpPr txBox="1">
            <a:spLocks noChangeArrowheads="1"/>
          </p:cNvSpPr>
          <p:nvPr/>
        </p:nvSpPr>
        <p:spPr bwMode="gray">
          <a:xfrm>
            <a:off x="2025650" y="55292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solidFill>
                  <a:schemeClr val="bg1"/>
                </a:solidFill>
              </a:rPr>
              <a:t>5</a:t>
            </a:r>
            <a:endParaRPr lang="en-US" sz="2400" b="1">
              <a:solidFill>
                <a:schemeClr val="bg1"/>
              </a:solidFill>
            </a:endParaRPr>
          </a:p>
        </p:txBody>
      </p:sp>
      <p:sp>
        <p:nvSpPr>
          <p:cNvPr id="2" name="Slide Number Placeholder 1"/>
          <p:cNvSpPr>
            <a:spLocks noGrp="1"/>
          </p:cNvSpPr>
          <p:nvPr>
            <p:ph type="sldNum" sz="quarter" idx="12"/>
          </p:nvPr>
        </p:nvSpPr>
        <p:spPr/>
        <p:txBody>
          <a:bodyPr/>
          <a:lstStyle/>
          <a:p>
            <a:fld id="{7A54E1E4-31D2-4635-9AD2-40AAC9D00496}"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20</a:t>
            </a:fld>
            <a:endParaRPr lang="en-US"/>
          </a:p>
        </p:txBody>
      </p:sp>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Thực nghiệm </a:t>
            </a:r>
            <a:r>
              <a:rPr lang="en-US" sz="2400" smtClean="0"/>
              <a:t>của Collin </a:t>
            </a:r>
            <a:r>
              <a:rPr lang="en-US" sz="2400"/>
              <a:t>Richard </a:t>
            </a:r>
            <a:r>
              <a:rPr lang="en-US" sz="2400" smtClean="0"/>
              <a:t>Mulliner, tấn công vào </a:t>
            </a:r>
            <a:r>
              <a:rPr lang="en-US" sz="2400" b="1" i="1" smtClean="0"/>
              <a:t>ftpsvr</a:t>
            </a:r>
            <a:r>
              <a:rPr lang="en-US" sz="2400" i="1" smtClean="0"/>
              <a:t>, </a:t>
            </a:r>
            <a:r>
              <a:rPr lang="en-US" sz="2400" smtClean="0"/>
              <a:t>một </a:t>
            </a:r>
            <a:r>
              <a:rPr lang="en-US" sz="2400"/>
              <a:t>server FTP mã nguồn </a:t>
            </a:r>
            <a:r>
              <a:rPr lang="en-US" sz="2400" smtClean="0"/>
              <a:t>mở.</a:t>
            </a:r>
          </a:p>
          <a:p>
            <a:r>
              <a:rPr lang="en-US" sz="2400" smtClean="0"/>
              <a:t>Tấn công </a:t>
            </a:r>
            <a:r>
              <a:rPr lang="en-US" sz="2400" i="1">
                <a:solidFill>
                  <a:srgbClr val="0070C0"/>
                </a:solidFill>
              </a:rPr>
              <a:t>strcpy</a:t>
            </a:r>
            <a:r>
              <a:rPr lang="en-US" sz="2400"/>
              <a:t> trong hàm </a:t>
            </a:r>
            <a:r>
              <a:rPr lang="en-US" sz="2400" i="1">
                <a:solidFill>
                  <a:srgbClr val="0070C0"/>
                </a:solidFill>
              </a:rPr>
              <a:t>void Session::SendToClient(int mode, LPCSTR msg)</a:t>
            </a:r>
            <a:r>
              <a:rPr lang="en-US" sz="2400"/>
              <a:t> trong </a:t>
            </a:r>
            <a:r>
              <a:rPr lang="en-US" sz="2400" i="1" smtClean="0"/>
              <a:t>ftpmain.cpp.</a:t>
            </a:r>
            <a:endParaRPr lang="en-US" sz="2400" smtClean="0"/>
          </a:p>
          <a:p>
            <a:r>
              <a:rPr lang="en-US" sz="2400" smtClean="0"/>
              <a:t>Thực nghiệm tấn công làm </a:t>
            </a:r>
            <a:r>
              <a:rPr lang="en-US" sz="2400"/>
              <a:t>tràn bộ đệm trong một ứng dụng mạng và buộc thiết bị của nạn nhân gọi điện.</a:t>
            </a:r>
          </a:p>
        </p:txBody>
      </p:sp>
    </p:spTree>
    <p:extLst>
      <p:ext uri="{BB962C8B-B14F-4D97-AF65-F5344CB8AC3E}">
        <p14:creationId xmlns:p14="http://schemas.microsoft.com/office/powerpoint/2010/main" val="302125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21</a:t>
            </a:fld>
            <a:endParaRPr lang="en-US"/>
          </a:p>
        </p:txBody>
      </p:sp>
      <mc:AlternateContent xmlns:mc="http://schemas.openxmlformats.org/markup-compatibility/2006" xmlns:a14="http://schemas.microsoft.com/office/drawing/2010/main">
        <mc:Choice Requires="a14">
          <p:sp>
            <p:nvSpPr>
              <p:cNvPr id="16" name="Rectangle 3"/>
              <p:cNvSpPr txBox="1">
                <a:spLocks noChangeArrowheads="1"/>
              </p:cNvSpPr>
              <p:nvPr/>
            </p:nvSpPr>
            <p:spPr bwMode="auto">
              <a:xfrm>
                <a:off x="308919" y="1066800"/>
                <a:ext cx="8454081" cy="464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Giải pháp của Collin: gán nhãn.</a:t>
                </a:r>
              </a:p>
              <a:p>
                <a:pPr lvl="1"/>
                <a:r>
                  <a:rPr lang="en-US" sz="2200" smtClean="0"/>
                  <a:t>Tiến </a:t>
                </a:r>
                <a:r>
                  <a:rPr lang="en-US" sz="2200"/>
                  <a:t>trình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𝑃</m:t>
                    </m:r>
                  </m:oMath>
                </a14:m>
                <a:r>
                  <a:rPr lang="en-US" sz="2200" smtClean="0"/>
                  <a:t>.</a:t>
                </a:r>
              </a:p>
              <a:p>
                <a:pPr lvl="1"/>
                <a:r>
                  <a:rPr lang="en-US" sz="2200" smtClean="0"/>
                  <a:t>Tài </a:t>
                </a:r>
                <a:r>
                  <a:rPr lang="en-US" sz="2200"/>
                  <a:t>nguyên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𝑚</m:t>
                        </m:r>
                      </m:sub>
                    </m:sSub>
                    <m:r>
                      <a:rPr lang="en-US" sz="2200" i="1">
                        <a:latin typeface="Cambria Math" panose="02040503050406030204" pitchFamily="18" charset="0"/>
                      </a:rPr>
                      <m:t>∈</m:t>
                    </m:r>
                    <m:r>
                      <a:rPr lang="en-US" sz="2200" i="1">
                        <a:latin typeface="Cambria Math" panose="02040503050406030204" pitchFamily="18" charset="0"/>
                      </a:rPr>
                      <m:t>𝑅</m:t>
                    </m:r>
                  </m:oMath>
                </a14:m>
                <a:r>
                  <a:rPr lang="en-US" sz="2200" smtClean="0"/>
                  <a:t>.</a:t>
                </a:r>
              </a:p>
              <a:p>
                <a:pPr lvl="1"/>
                <a:r>
                  <a:rPr lang="en-US" sz="2200" smtClean="0"/>
                  <a:t>Interface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𝑘</m:t>
                        </m:r>
                      </m:sub>
                    </m:sSub>
                    <m:r>
                      <a:rPr lang="en-US" sz="2200" i="1">
                        <a:latin typeface="Cambria Math" panose="02040503050406030204" pitchFamily="18" charset="0"/>
                      </a:rPr>
                      <m:t>∈</m:t>
                    </m:r>
                    <m:r>
                      <a:rPr lang="en-US" sz="2200" i="1">
                        <a:latin typeface="Cambria Math" panose="02040503050406030204" pitchFamily="18" charset="0"/>
                      </a:rPr>
                      <m:t>𝐼</m:t>
                    </m:r>
                  </m:oMath>
                </a14:m>
                <a:r>
                  <a:rPr lang="en-US" sz="2200" smtClean="0"/>
                  <a:t>.</a:t>
                </a:r>
              </a:p>
              <a:p>
                <a:pPr lvl="1"/>
                <a:r>
                  <a:rPr lang="en-US" sz="2200"/>
                  <a:t>Tiến trình và tài nguyên có một nhãn liên kết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𝐿</m:t>
                    </m:r>
                  </m:oMath>
                </a14:m>
                <a:r>
                  <a:rPr lang="en-US" sz="2200" smtClean="0"/>
                  <a:t>.</a:t>
                </a:r>
              </a:p>
              <a:p>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 và </a:t>
                </a:r>
                <a14:m>
                  <m:oMath xmlns:m="http://schemas.openxmlformats.org/officeDocument/2006/math">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a14:m>
                <a:r>
                  <a:rPr lang="en-US" sz="2200"/>
                  <a:t> là tập nhãn gán với tiến trình </a:t>
                </a:r>
                <a:r>
                  <a:rPr lang="en-US" sz="2200" i="1"/>
                  <a:t>p</a:t>
                </a:r>
                <a:r>
                  <a:rPr lang="en-US" sz="2200"/>
                  <a:t> và tài nguyên </a:t>
                </a:r>
                <a:r>
                  <a:rPr lang="en-US" sz="2200" i="1"/>
                  <a:t>r</a:t>
                </a:r>
                <a:r>
                  <a:rPr lang="en-US" sz="2200" smtClean="0"/>
                  <a:t>.</a:t>
                </a:r>
              </a:p>
              <a:p>
                <a:r>
                  <a:rPr lang="en-US" sz="2200" smtClean="0"/>
                  <a:t>Khi tiến trình </a:t>
                </a:r>
                <a:r>
                  <a:rPr lang="en-US" sz="2200" i="1" smtClean="0"/>
                  <a:t>p</a:t>
                </a:r>
                <a:r>
                  <a:rPr lang="en-US" sz="2200" smtClean="0"/>
                  <a:t>:</a:t>
                </a:r>
              </a:p>
              <a:p>
                <a:pPr lvl="1"/>
                <a:r>
                  <a:rPr lang="en-US" sz="2200" smtClean="0"/>
                  <a:t>Truy </a:t>
                </a:r>
                <a:r>
                  <a:rPr lang="en-US" sz="2200"/>
                  <a:t>cập </a:t>
                </a:r>
                <a:r>
                  <a:rPr lang="en-US" sz="2200" smtClean="0"/>
                  <a:t>interace: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𝑖</m:t>
                        </m:r>
                      </m:e>
                    </m:d>
                    <m:r>
                      <a:rPr lang="en-US" sz="2200" b="0" i="0" smtClean="0">
                        <a:latin typeface="Cambria Math" panose="02040503050406030204" pitchFamily="18" charset="0"/>
                      </a:rPr>
                      <m:t>.</m:t>
                    </m:r>
                  </m:oMath>
                </a14:m>
                <a:endParaRPr lang="en-US" sz="2200" b="0" smtClean="0"/>
              </a:p>
              <a:p>
                <a:pPr lvl="1"/>
                <a:r>
                  <a:rPr lang="en-US" sz="2200"/>
                  <a:t>Truy cập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i="1">
                        <a:latin typeface="Cambria Math" panose="02040503050406030204" pitchFamily="18" charset="0"/>
                      </a:rPr>
                      <m:t>∪</m:t>
                    </m:r>
                    <m:r>
                      <a:rPr lang="en-US" sz="2200" i="1">
                        <a:latin typeface="Cambria Math" panose="02040503050406030204" pitchFamily="18" charset="0"/>
                      </a:rPr>
                      <m:t>𝐿</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b="0" i="0" smtClean="0">
                        <a:latin typeface="Cambria Math" panose="02040503050406030204" pitchFamily="18" charset="0"/>
                      </a:rPr>
                      <m:t>.</m:t>
                    </m:r>
                  </m:oMath>
                </a14:m>
                <a:endParaRPr lang="en-US" sz="2200" b="0" smtClean="0"/>
              </a:p>
              <a:p>
                <a:pPr lvl="1"/>
                <a:r>
                  <a:rPr lang="en-US" sz="2200"/>
                  <a:t>Tạo tài </a:t>
                </a:r>
                <a:r>
                  <a:rPr lang="en-US" sz="2200" smtClean="0"/>
                  <a:t>nguyên: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𝑟</m:t>
                        </m:r>
                      </m:e>
                    </m:d>
                    <m:r>
                      <a:rPr lang="en-US" sz="2200" i="1">
                        <a:latin typeface="Cambria Math" panose="02040503050406030204" pitchFamily="18" charset="0"/>
                      </a:rPr>
                      <m:t>=</m:t>
                    </m:r>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e>
                    </m:d>
                    <m:r>
                      <a:rPr lang="en-US" sz="2200" b="0" i="1" smtClean="0">
                        <a:latin typeface="Cambria Math" panose="02040503050406030204" pitchFamily="18" charset="0"/>
                      </a:rPr>
                      <m:t>.</m:t>
                    </m:r>
                  </m:oMath>
                </a14:m>
                <a:endParaRPr lang="en-US" sz="2200" b="0" smtClean="0"/>
              </a:p>
              <a:p>
                <a:pPr lvl="1"/>
                <a:r>
                  <a:rPr lang="en-US" sz="2200" smtClean="0"/>
                  <a:t>Tạo tiến trình: </a:t>
                </a:r>
                <a14:m>
                  <m:oMath xmlns:m="http://schemas.openxmlformats.org/officeDocument/2006/math">
                    <m:r>
                      <a:rPr lang="en-US" sz="2200" i="1">
                        <a:latin typeface="Cambria Math" panose="02040503050406030204" pitchFamily="18" charset="0"/>
                      </a:rPr>
                      <m:t>𝐿𝑆</m:t>
                    </m:r>
                    <m:d>
                      <m:dPr>
                        <m:ctrlPr>
                          <a:rPr lang="en-US" sz="2200" i="1">
                            <a:latin typeface="Cambria Math" panose="02040503050406030204" pitchFamily="18" charset="0"/>
                          </a:rPr>
                        </m:ctrlPr>
                      </m:dPr>
                      <m:e>
                        <m:r>
                          <a:rPr lang="en-US" sz="2200" i="1">
                            <a:latin typeface="Cambria Math" panose="02040503050406030204" pitchFamily="18" charset="0"/>
                          </a:rPr>
                          <m:t>𝑝</m:t>
                        </m:r>
                        <m:r>
                          <a:rPr lang="en-US" sz="2200" b="0" i="1" smtClean="0">
                            <a:latin typeface="Cambria Math" panose="02040503050406030204" pitchFamily="18" charset="0"/>
                          </a:rPr>
                          <m:t>′</m:t>
                        </m:r>
                      </m:e>
                    </m:d>
                    <m:r>
                      <a:rPr lang="en-US" sz="2200" i="1">
                        <a:latin typeface="Cambria Math" panose="02040503050406030204" pitchFamily="18" charset="0"/>
                      </a:rPr>
                      <m:t>=</m:t>
                    </m:r>
                    <m:r>
                      <a:rPr lang="en-US" sz="2200" i="1">
                        <a:latin typeface="Cambria Math" panose="02040503050406030204" pitchFamily="18" charset="0"/>
                      </a:rPr>
                      <m:t>𝐿𝑆</m:t>
                    </m:r>
                    <m:r>
                      <a:rPr lang="en-US" sz="2200" i="1">
                        <a:latin typeface="Cambria Math" panose="02040503050406030204" pitchFamily="18" charset="0"/>
                      </a:rPr>
                      <m:t>(</m:t>
                    </m:r>
                    <m:r>
                      <a:rPr lang="en-US" sz="2200" i="1">
                        <a:latin typeface="Cambria Math" panose="02040503050406030204" pitchFamily="18" charset="0"/>
                      </a:rPr>
                      <m:t>𝑝</m:t>
                    </m:r>
                    <m:r>
                      <a:rPr lang="en-US" sz="2200" i="1">
                        <a:latin typeface="Cambria Math" panose="02040503050406030204" pitchFamily="18" charset="0"/>
                      </a:rPr>
                      <m:t>)</m:t>
                    </m:r>
                  </m:oMath>
                </a14:m>
                <a:r>
                  <a:rPr lang="en-US" sz="2200"/>
                  <a:t>.</a:t>
                </a:r>
              </a:p>
            </p:txBody>
          </p:sp>
        </mc:Choice>
        <mc:Fallback xmlns="">
          <p:sp>
            <p:nvSpPr>
              <p:cNvPr id="16" name="Rectangle 3"/>
              <p:cNvSpPr txBox="1">
                <a:spLocks noRot="1" noChangeAspect="1" noMove="1" noResize="1" noEditPoints="1" noAdjustHandles="1" noChangeArrowheads="1" noChangeShapeType="1" noTextEdit="1"/>
              </p:cNvSpPr>
              <p:nvPr/>
            </p:nvSpPr>
            <p:spPr bwMode="auto">
              <a:xfrm>
                <a:off x="308919" y="1066800"/>
                <a:ext cx="8454081" cy="4648200"/>
              </a:xfrm>
              <a:prstGeom prst="rect">
                <a:avLst/>
              </a:prstGeom>
              <a:blipFill rotWithShape="0">
                <a:blip r:embed="rId3"/>
                <a:stretch>
                  <a:fillRect l="-793" t="-786" b="-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012613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Tấn công cross-service</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22</a:t>
            </a:fld>
            <a:endParaRPr lang="en-US"/>
          </a:p>
        </p:txBody>
      </p:sp>
      <p:sp>
        <p:nvSpPr>
          <p:cNvPr id="1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mtClean="0"/>
              <a:t>Cơ chế bảo mật sử dụng thêm </a:t>
            </a:r>
            <a:r>
              <a:rPr lang="en-US" sz="2200"/>
              <a:t>một tập tin chính sách </a:t>
            </a:r>
            <a:r>
              <a:rPr lang="en-US" sz="2200" smtClean="0"/>
              <a:t>(luật) để </a:t>
            </a:r>
            <a:r>
              <a:rPr lang="en-US" sz="2200"/>
              <a:t>cho phép hay từ chối truy cập vào tài nguyên hay interface</a:t>
            </a:r>
            <a:r>
              <a:rPr lang="en-US" sz="2200" smtClean="0"/>
              <a:t>.</a:t>
            </a:r>
          </a:p>
          <a:p>
            <a:pPr marL="800100" lvl="2" indent="0">
              <a:buNone/>
            </a:pPr>
            <a:r>
              <a:rPr lang="en-US" sz="2200" i="1"/>
              <a:t>policy</a:t>
            </a:r>
            <a:r>
              <a:rPr lang="en-US" sz="2200"/>
              <a:t> ⇒ </a:t>
            </a:r>
            <a:r>
              <a:rPr lang="en-US" sz="2200" i="1"/>
              <a:t>rule</a:t>
            </a:r>
            <a:r>
              <a:rPr lang="en-US" sz="2200"/>
              <a:t>∗</a:t>
            </a:r>
          </a:p>
          <a:p>
            <a:pPr marL="800100" lvl="2" indent="0">
              <a:buNone/>
            </a:pPr>
            <a:r>
              <a:rPr lang="en-US" sz="2200" i="1"/>
              <a:t>rule</a:t>
            </a:r>
            <a:r>
              <a:rPr lang="en-US" sz="2200"/>
              <a:t> ⇒ </a:t>
            </a:r>
            <a:r>
              <a:rPr lang="en-US" sz="2200" b="1"/>
              <a:t>access</a:t>
            </a:r>
            <a:r>
              <a:rPr lang="en-US" sz="2200"/>
              <a:t> (</a:t>
            </a:r>
            <a:r>
              <a:rPr lang="en-US" sz="2200" i="1"/>
              <a:t>interface</a:t>
            </a:r>
            <a:r>
              <a:rPr lang="en-US" sz="2200"/>
              <a:t>|</a:t>
            </a:r>
            <a:r>
              <a:rPr lang="en-US" sz="2200" i="1"/>
              <a:t>resource</a:t>
            </a:r>
            <a:r>
              <a:rPr lang="en-US" sz="2200"/>
              <a:t>) </a:t>
            </a:r>
            <a:r>
              <a:rPr lang="en-US" sz="2200" i="1"/>
              <a:t>action label∗</a:t>
            </a:r>
            <a:endParaRPr lang="en-US" sz="2200"/>
          </a:p>
          <a:p>
            <a:pPr marL="800100" lvl="2" indent="0">
              <a:buNone/>
            </a:pPr>
            <a:r>
              <a:rPr lang="en-US" sz="2200" i="1"/>
              <a:t>action</a:t>
            </a:r>
            <a:r>
              <a:rPr lang="en-US" sz="2200"/>
              <a:t> ⇒ </a:t>
            </a:r>
            <a:r>
              <a:rPr lang="en-US" sz="2200" b="1" smtClean="0"/>
              <a:t>deny</a:t>
            </a:r>
            <a:r>
              <a:rPr lang="en-US" sz="2200" smtClean="0"/>
              <a:t>|</a:t>
            </a:r>
            <a:r>
              <a:rPr lang="en-US" sz="2200" b="1" smtClean="0"/>
              <a:t>ask</a:t>
            </a:r>
          </a:p>
          <a:p>
            <a:pPr marL="800100" lvl="2" indent="0">
              <a:buNone/>
            </a:pPr>
            <a:r>
              <a:rPr lang="en-US" sz="2200" b="1" u="sng" smtClean="0"/>
              <a:t>Ví dụ:</a:t>
            </a:r>
            <a:r>
              <a:rPr lang="en-US" sz="2200" b="1" smtClean="0"/>
              <a:t> </a:t>
            </a:r>
            <a:r>
              <a:rPr lang="en-US" sz="2200" i="1">
                <a:solidFill>
                  <a:srgbClr val="0070C0"/>
                </a:solidFill>
              </a:rPr>
              <a:t>access</a:t>
            </a:r>
            <a:r>
              <a:rPr lang="en-US" sz="2200" i="1"/>
              <a:t> i1 </a:t>
            </a:r>
            <a:r>
              <a:rPr lang="en-US" sz="2200" i="1">
                <a:solidFill>
                  <a:srgbClr val="FF0000"/>
                </a:solidFill>
              </a:rPr>
              <a:t>deny</a:t>
            </a:r>
            <a:r>
              <a:rPr lang="en-US" sz="2200" i="1"/>
              <a:t> i2 i3</a:t>
            </a:r>
            <a:r>
              <a:rPr lang="en-US" sz="2200"/>
              <a:t> </a:t>
            </a:r>
            <a:endParaRPr lang="en-US" sz="2200" smtClean="0"/>
          </a:p>
          <a:p>
            <a:pPr marL="800100" lvl="2" indent="0">
              <a:buNone/>
            </a:pPr>
            <a:endParaRPr lang="en-US" sz="2200" smtClean="0"/>
          </a:p>
          <a:p>
            <a:pPr marL="800100" lvl="2" indent="0">
              <a:buNone/>
            </a:pPr>
            <a:r>
              <a:rPr lang="en-US" sz="2200" i="1"/>
              <a:t>rule</a:t>
            </a:r>
            <a:r>
              <a:rPr lang="en-US" sz="2200"/>
              <a:t> ⇒ </a:t>
            </a:r>
            <a:r>
              <a:rPr lang="en-US" sz="2200" b="1"/>
              <a:t>exception</a:t>
            </a:r>
            <a:r>
              <a:rPr lang="en-US" sz="2200"/>
              <a:t> </a:t>
            </a:r>
            <a:r>
              <a:rPr lang="en-US" sz="2200" i="1"/>
              <a:t>path except∗</a:t>
            </a:r>
            <a:endParaRPr lang="en-US" sz="2200"/>
          </a:p>
          <a:p>
            <a:pPr marL="800100" lvl="2" indent="0">
              <a:buNone/>
            </a:pPr>
            <a:r>
              <a:rPr lang="en-US" sz="2200" i="1"/>
              <a:t>path </a:t>
            </a:r>
            <a:r>
              <a:rPr lang="en-US" sz="2200"/>
              <a:t>⇒</a:t>
            </a:r>
            <a:r>
              <a:rPr lang="en-US" sz="2200" i="1"/>
              <a:t> / (dirname/) ∗ filename</a:t>
            </a:r>
            <a:endParaRPr lang="en-US" sz="2200"/>
          </a:p>
          <a:p>
            <a:pPr marL="800100" lvl="2" indent="0">
              <a:buNone/>
            </a:pPr>
            <a:r>
              <a:rPr lang="en-US" sz="2200" i="1"/>
              <a:t>except</a:t>
            </a:r>
            <a:r>
              <a:rPr lang="en-US" sz="2200"/>
              <a:t> ⇒ </a:t>
            </a:r>
            <a:r>
              <a:rPr lang="en-US" sz="2200" b="1" smtClean="0"/>
              <a:t>notlabel</a:t>
            </a:r>
            <a:r>
              <a:rPr lang="en-US" sz="2200" smtClean="0"/>
              <a:t>|</a:t>
            </a:r>
            <a:r>
              <a:rPr lang="en-US" sz="2200" b="1" smtClean="0"/>
              <a:t>notinherit</a:t>
            </a:r>
            <a:r>
              <a:rPr lang="en-US" sz="2200" smtClean="0"/>
              <a:t>|</a:t>
            </a:r>
            <a:r>
              <a:rPr lang="en-US" sz="2200" b="1" smtClean="0"/>
              <a:t>notpass</a:t>
            </a:r>
          </a:p>
          <a:p>
            <a:pPr marL="800100" lvl="2" indent="0">
              <a:buNone/>
            </a:pPr>
            <a:r>
              <a:rPr lang="en-US" sz="2200" b="1" u="sng" smtClean="0"/>
              <a:t>Ví dụ:</a:t>
            </a:r>
          </a:p>
          <a:p>
            <a:pPr marL="800100" lvl="2" indent="0">
              <a:buNone/>
            </a:pPr>
            <a:r>
              <a:rPr lang="en-US" sz="2200"/>
              <a:t># Internet Explorer</a:t>
            </a:r>
          </a:p>
          <a:p>
            <a:pPr marL="800100" lvl="2" indent="0">
              <a:buNone/>
            </a:pPr>
            <a:r>
              <a:rPr lang="en-US" sz="2200">
                <a:solidFill>
                  <a:srgbClr val="0070C0"/>
                </a:solidFill>
              </a:rPr>
              <a:t>exception</a:t>
            </a:r>
            <a:r>
              <a:rPr lang="en-US" sz="2200"/>
              <a:t> /Windows/iexplore.exe </a:t>
            </a:r>
            <a:r>
              <a:rPr lang="en-US" sz="2200" smtClean="0">
                <a:solidFill>
                  <a:srgbClr val="00B050"/>
                </a:solidFill>
              </a:rPr>
              <a:t>notinherit</a:t>
            </a:r>
            <a:endParaRPr lang="en-US" sz="2200">
              <a:solidFill>
                <a:srgbClr val="00B050"/>
              </a:solidFill>
            </a:endParaRPr>
          </a:p>
        </p:txBody>
      </p:sp>
    </p:spTree>
    <p:extLst>
      <p:ext uri="{BB962C8B-B14F-4D97-AF65-F5344CB8AC3E}">
        <p14:creationId xmlns:p14="http://schemas.microsoft.com/office/powerpoint/2010/main" val="2897556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23</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Vấn </a:t>
            </a:r>
            <a:r>
              <a:rPr lang="en-US" sz="2400" smtClean="0"/>
              <a:t>đề công nhận thanh toán di động bằng PKI.</a:t>
            </a:r>
          </a:p>
          <a:p>
            <a:r>
              <a:rPr lang="en-US" sz="2400" smtClean="0"/>
              <a:t>Marko Hassinen đề xuất một PKI do chính phủ quản lý.</a:t>
            </a:r>
          </a:p>
          <a:p>
            <a:pPr lvl="1"/>
            <a:r>
              <a:rPr lang="en-US" smtClean="0"/>
              <a:t>Thanh toán POS ảo: mua vé xe lửa.</a:t>
            </a:r>
          </a:p>
          <a:p>
            <a:pPr lvl="1"/>
            <a:r>
              <a:rPr lang="en-US" smtClean="0"/>
              <a:t>Thanh toán POS thực: máy bán hàng tự động.</a:t>
            </a:r>
          </a:p>
          <a:p>
            <a:r>
              <a:rPr lang="en-US" sz="2400" smtClean="0"/>
              <a:t>Ứng dụng FINEID </a:t>
            </a:r>
            <a:r>
              <a:rPr lang="en-US" sz="2400"/>
              <a:t>(Finnish Electronic </a:t>
            </a:r>
            <a:r>
              <a:rPr lang="en-US" sz="2400" smtClean="0"/>
              <a:t>Identification):</a:t>
            </a:r>
          </a:p>
          <a:p>
            <a:pPr lvl="1"/>
            <a:r>
              <a:rPr lang="en-US" smtClean="0"/>
              <a:t>Quản </a:t>
            </a:r>
            <a:r>
              <a:rPr lang="en-US"/>
              <a:t>lý thẻ định danh điện </a:t>
            </a:r>
            <a:r>
              <a:rPr lang="en-US" smtClean="0"/>
              <a:t>tử</a:t>
            </a:r>
          </a:p>
          <a:p>
            <a:pPr lvl="1"/>
            <a:r>
              <a:rPr lang="en-US" smtClean="0"/>
              <a:t>Cung </a:t>
            </a:r>
            <a:r>
              <a:rPr lang="en-US"/>
              <a:t>cấp giao diện điều khiển để thực hiện các hành động khóa bí mật như tạo chữ ký số</a:t>
            </a:r>
            <a:r>
              <a:rPr lang="en-US" smtClean="0"/>
              <a:t>.</a:t>
            </a:r>
          </a:p>
          <a:p>
            <a:pPr lvl="1"/>
            <a:r>
              <a:rPr lang="en-US" smtClean="0">
                <a:hlinkClick r:id="rId3"/>
              </a:rPr>
              <a:t>www.fineid.fi</a:t>
            </a:r>
            <a:endParaRPr lang="en-US"/>
          </a:p>
        </p:txBody>
      </p:sp>
    </p:spTree>
    <p:extLst>
      <p:ext uri="{BB962C8B-B14F-4D97-AF65-F5344CB8AC3E}">
        <p14:creationId xmlns:p14="http://schemas.microsoft.com/office/powerpoint/2010/main" val="1170474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24</a:t>
            </a:fld>
            <a:endParaRPr lang="en-US"/>
          </a:p>
        </p:txBody>
      </p:sp>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bên liên quan:</a:t>
            </a:r>
          </a:p>
          <a:p>
            <a:pPr lvl="1"/>
            <a:r>
              <a:rPr lang="en-US" smtClean="0"/>
              <a:t>Khách hàng (C): </a:t>
            </a:r>
            <a:r>
              <a:rPr lang="en-US"/>
              <a:t>nhận được một thẻ SIM và ứng dụng </a:t>
            </a:r>
            <a:r>
              <a:rPr lang="en-US" smtClean="0"/>
              <a:t>FINEID, có định danh là FINUID.</a:t>
            </a:r>
          </a:p>
          <a:p>
            <a:pPr lvl="1"/>
            <a:r>
              <a:rPr lang="en-US" smtClean="0"/>
              <a:t>Thương gia (M): </a:t>
            </a:r>
            <a:r>
              <a:rPr lang="en-US"/>
              <a:t>có một khóa bí mật và một chứng thực khóa công khai tương ứng trong hệ thống FINEID</a:t>
            </a:r>
            <a:r>
              <a:rPr lang="en-US" smtClean="0"/>
              <a:t>.</a:t>
            </a:r>
          </a:p>
          <a:p>
            <a:pPr lvl="1"/>
            <a:r>
              <a:rPr lang="en-US" smtClean="0"/>
              <a:t>Ngân hàng (B): </a:t>
            </a:r>
            <a:r>
              <a:rPr lang="en-US"/>
              <a:t>tổ chức tín dụng như VISA hay </a:t>
            </a:r>
            <a:r>
              <a:rPr lang="en-US" smtClean="0"/>
              <a:t>MasterCard để xử lý thanh toán.</a:t>
            </a:r>
            <a:endParaRPr lang="en-US"/>
          </a:p>
        </p:txBody>
      </p:sp>
    </p:spTree>
    <p:extLst>
      <p:ext uri="{BB962C8B-B14F-4D97-AF65-F5344CB8AC3E}">
        <p14:creationId xmlns:p14="http://schemas.microsoft.com/office/powerpoint/2010/main" val="1529173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Giao thức và chi trả di động</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25</a:t>
            </a:fld>
            <a:endParaRPr lang="en-US"/>
          </a:p>
        </p:txBody>
      </p:sp>
      <mc:AlternateContent xmlns:mc="http://schemas.openxmlformats.org/markup-compatibility/2006" xmlns:a14="http://schemas.microsoft.com/office/drawing/2010/main">
        <mc:Choice Requires="a14">
          <p:sp>
            <p:nvSpPr>
              <p:cNvPr id="24"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Các ký hiệu sẽ dùng:</a:t>
                </a:r>
              </a:p>
              <a:p>
                <a:pPr lvl="1"/>
                <a:r>
                  <a:rPr lang="en-US" i="1"/>
                  <a:t>C </a:t>
                </a:r>
                <a:r>
                  <a:rPr lang="en-US"/>
                  <a:t>là khách </a:t>
                </a:r>
                <a:r>
                  <a:rPr lang="en-US" smtClean="0"/>
                  <a:t>hàng</a:t>
                </a:r>
              </a:p>
              <a:p>
                <a:pPr lvl="1"/>
                <a:r>
                  <a:rPr lang="en-US" i="1" smtClean="0"/>
                  <a:t>M </a:t>
                </a:r>
                <a:r>
                  <a:rPr lang="en-US"/>
                  <a:t>là thương </a:t>
                </a:r>
                <a:r>
                  <a:rPr lang="en-US" smtClean="0"/>
                  <a:t>gia</a:t>
                </a:r>
              </a:p>
              <a:p>
                <a:pPr lvl="1"/>
                <a:r>
                  <a:rPr lang="en-US" i="1" smtClean="0"/>
                  <a:t>B </a:t>
                </a:r>
                <a:r>
                  <a:rPr lang="en-US"/>
                  <a:t>là ngân </a:t>
                </a:r>
                <a:r>
                  <a:rPr lang="en-US" smtClean="0"/>
                  <a:t>hàng</a:t>
                </a:r>
                <a:endParaRPr lang="en-US" i="1"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𝐼𝐷</m:t>
                        </m:r>
                      </m:e>
                      <m:sub>
                        <m:r>
                          <a:rPr lang="en-US" i="1">
                            <a:latin typeface="Cambria Math" panose="02040503050406030204" pitchFamily="18" charset="0"/>
                          </a:rPr>
                          <m:t>𝑋</m:t>
                        </m:r>
                      </m:sub>
                    </m:sSub>
                  </m:oMath>
                </a14:m>
                <a:r>
                  <a:rPr lang="en-US"/>
                  <a:t> là định danh của chủ thể </a:t>
                </a:r>
                <a:r>
                  <a:rPr lang="en-US" i="1" smtClean="0"/>
                  <a:t>X</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𝑆𝐾</m:t>
                        </m:r>
                      </m:e>
                      <m:sub>
                        <m:r>
                          <a:rPr lang="en-US" i="1">
                            <a:latin typeface="Cambria Math" panose="02040503050406030204" pitchFamily="18" charset="0"/>
                          </a:rPr>
                          <m:t>𝑋</m:t>
                        </m:r>
                      </m:sub>
                    </m:sSub>
                  </m:oMath>
                </a14:m>
                <a:r>
                  <a:rPr lang="en-US"/>
                  <a:t> là khóa RSA bí mật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𝑃𝐾</m:t>
                        </m:r>
                      </m:e>
                      <m:sub>
                        <m:r>
                          <a:rPr lang="en-US" i="1">
                            <a:latin typeface="Cambria Math" panose="02040503050406030204" pitchFamily="18" charset="0"/>
                          </a:rPr>
                          <m:t>𝑋</m:t>
                        </m:r>
                      </m:sub>
                    </m:sSub>
                  </m:oMath>
                </a14:m>
                <a:r>
                  <a:rPr lang="en-US"/>
                  <a:t> là khóa công khai tương </a:t>
                </a:r>
                <a:r>
                  <a:rPr lang="en-US" smtClean="0"/>
                  <a:t>ứng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𝐶𝑒𝑟𝑡</m:t>
                        </m:r>
                      </m:e>
                      <m:sub>
                        <m:r>
                          <a:rPr lang="en-US" i="1">
                            <a:latin typeface="Cambria Math" panose="02040503050406030204" pitchFamily="18" charset="0"/>
                          </a:rPr>
                          <m:t>𝑋</m:t>
                        </m:r>
                      </m:sub>
                    </m:sSub>
                  </m:oMath>
                </a14:m>
                <a:r>
                  <a:rPr lang="en-US"/>
                  <a:t> là chứng thực khóa công khai của chủ thể </a:t>
                </a:r>
                <a:r>
                  <a:rPr lang="en-US" i="1" smtClean="0"/>
                  <a:t>X</a:t>
                </a:r>
                <a:endParaRPr lang="en-US"/>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e>
                      <m:sub>
                        <m:r>
                          <a:rPr lang="en-US" i="1">
                            <a:latin typeface="Cambria Math" panose="02040503050406030204" pitchFamily="18" charset="0"/>
                          </a:rPr>
                          <m:t>𝑘</m:t>
                        </m:r>
                      </m:sub>
                    </m:sSub>
                  </m:oMath>
                </a14:m>
                <a:r>
                  <a:rPr lang="en-US"/>
                  <a:t> cho biết mã hóa RSA thông điệp </a:t>
                </a:r>
                <a:r>
                  <a:rPr lang="en-US" i="1"/>
                  <a:t>m</a:t>
                </a:r>
                <a:r>
                  <a:rPr lang="en-US"/>
                  <a:t> bằng khóa </a:t>
                </a:r>
                <a:r>
                  <a:rPr lang="en-US" i="1" smtClean="0"/>
                  <a:t>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𝑆𝐼𝐺</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𝑌</m:t>
                            </m:r>
                          </m:sub>
                        </m:sSub>
                      </m:sub>
                    </m:sSub>
                  </m:oMath>
                </a14:m>
                <a:r>
                  <a:rPr lang="en-US"/>
                  <a:t> là chữ ký số do </a:t>
                </a:r>
                <a:r>
                  <a:rPr lang="en-US" i="1"/>
                  <a:t>X</a:t>
                </a:r>
                <a:r>
                  <a:rPr lang="en-US"/>
                  <a:t> tạo, được kiểm tra bởi </a:t>
                </a:r>
                <a:r>
                  <a:rPr lang="en-US" i="1" smtClean="0"/>
                  <a:t>Y</a:t>
                </a:r>
              </a:p>
              <a:p>
                <a:pPr lvl="1"/>
                <a:r>
                  <a:rPr lang="en-US" i="1" smtClean="0"/>
                  <a:t>H</a:t>
                </a:r>
                <a:r>
                  <a:rPr lang="en-US" smtClean="0"/>
                  <a:t> </a:t>
                </a:r>
                <a:r>
                  <a:rPr lang="en-US"/>
                  <a:t>là hàm băm, giao thức là SHA-1.</a:t>
                </a:r>
              </a:p>
            </p:txBody>
          </p:sp>
        </mc:Choice>
        <mc:Fallback xmlns="">
          <p:sp>
            <p:nvSpPr>
              <p:cNvPr id="24" name="Rectangle 3"/>
              <p:cNvSpPr txBox="1">
                <a:spLocks noRot="1" noChangeAspect="1" noMove="1" noResize="1" noEditPoints="1" noAdjustHandles="1" noChangeArrowheads="1" noChangeShapeType="1" noTextEdit="1"/>
              </p:cNvSpPr>
              <p:nvPr/>
            </p:nvSpPr>
            <p:spPr bwMode="auto">
              <a:xfrm>
                <a:off x="308919" y="1066800"/>
                <a:ext cx="8454081" cy="5562600"/>
              </a:xfrm>
              <a:prstGeom prst="rect">
                <a:avLst/>
              </a:prstGeom>
              <a:blipFill rotWithShape="0">
                <a:blip r:embed="rId3"/>
                <a:stretch>
                  <a:fillRect l="-1009" t="-7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407286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2560165"/>
            <a:ext cx="923925" cy="1859434"/>
          </a:xfrm>
          <a:prstGeom prst="rect">
            <a:avLst/>
          </a:prstGeom>
        </p:spPr>
      </p:pic>
      <p:pic>
        <p:nvPicPr>
          <p:cNvPr id="4" name="Picture 3"/>
          <p:cNvPicPr>
            <a:picLocks noChangeAspect="1"/>
          </p:cNvPicPr>
          <p:nvPr/>
        </p:nvPicPr>
        <p:blipFill>
          <a:blip r:embed="rId4"/>
          <a:stretch>
            <a:fillRect/>
          </a:stretch>
        </p:blipFill>
        <p:spPr>
          <a:xfrm>
            <a:off x="7530965" y="2819400"/>
            <a:ext cx="1613035" cy="1600199"/>
          </a:xfrm>
          <a:prstGeom prst="rect">
            <a:avLst/>
          </a:prstGeom>
        </p:spPr>
      </p:pic>
      <p:cxnSp>
        <p:nvCxnSpPr>
          <p:cNvPr id="6" name="Straight Arrow Connector 5"/>
          <p:cNvCxnSpPr/>
          <p:nvPr/>
        </p:nvCxnSpPr>
        <p:spPr>
          <a:xfrm>
            <a:off x="1476761" y="2924174"/>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8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10561" y="4343400"/>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2609848"/>
            <a:ext cx="1133475" cy="1809751"/>
          </a:xfrm>
          <a:prstGeom prst="rect">
            <a:avLst/>
          </a:prstGeom>
        </p:spPr>
      </p:pic>
      <p:cxnSp>
        <p:nvCxnSpPr>
          <p:cNvPr id="14" name="Straight Arrow Connector 13"/>
          <p:cNvCxnSpPr/>
          <p:nvPr/>
        </p:nvCxnSpPr>
        <p:spPr>
          <a:xfrm>
            <a:off x="1476761" y="3333877"/>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3832396"/>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76761" y="4328596"/>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4531238"/>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4504465"/>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4531238"/>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2590800"/>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2971800"/>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3429000"/>
            <a:ext cx="2467342" cy="369332"/>
          </a:xfrm>
          <a:prstGeom prst="rect">
            <a:avLst/>
          </a:prstGeom>
          <a:noFill/>
        </p:spPr>
        <p:txBody>
          <a:bodyPr wrap="none" rtlCol="0">
            <a:spAutoFit/>
          </a:bodyPr>
          <a:lstStyle/>
          <a:p>
            <a:r>
              <a:rPr lang="en-US" smtClean="0"/>
              <a:t>3. Chọn lựa sản phẩm</a:t>
            </a:r>
            <a:endParaRPr lang="en-US"/>
          </a:p>
        </p:txBody>
      </p:sp>
      <p:sp>
        <p:nvSpPr>
          <p:cNvPr id="21" name="TextBox 20"/>
          <p:cNvSpPr txBox="1"/>
          <p:nvPr/>
        </p:nvSpPr>
        <p:spPr>
          <a:xfrm>
            <a:off x="5217511" y="3439982"/>
            <a:ext cx="2313454" cy="369332"/>
          </a:xfrm>
          <a:prstGeom prst="rect">
            <a:avLst/>
          </a:prstGeom>
          <a:noFill/>
        </p:spPr>
        <p:txBody>
          <a:bodyPr wrap="none" rtlCol="0">
            <a:spAutoFit/>
          </a:bodyPr>
          <a:lstStyle/>
          <a:p>
            <a:r>
              <a:rPr lang="en-US" smtClean="0"/>
              <a:t>4. Chi tiết thanh toán</a:t>
            </a:r>
            <a:endParaRPr lang="en-US"/>
          </a:p>
        </p:txBody>
      </p:sp>
      <p:sp>
        <p:nvSpPr>
          <p:cNvPr id="22" name="TextBox 21"/>
          <p:cNvSpPr txBox="1"/>
          <p:nvPr/>
        </p:nvSpPr>
        <p:spPr>
          <a:xfrm>
            <a:off x="5043237" y="3939054"/>
            <a:ext cx="2569934" cy="369332"/>
          </a:xfrm>
          <a:prstGeom prst="rect">
            <a:avLst/>
          </a:prstGeom>
          <a:noFill/>
        </p:spPr>
        <p:txBody>
          <a:bodyPr wrap="none" rtlCol="0">
            <a:spAutoFit/>
          </a:bodyPr>
          <a:lstStyle/>
          <a:p>
            <a:r>
              <a:rPr lang="en-US" smtClean="0"/>
              <a:t>5. Xác nhận thanh toán</a:t>
            </a:r>
            <a:endParaRPr lang="en-US"/>
          </a:p>
        </p:txBody>
      </p:sp>
      <p:sp>
        <p:nvSpPr>
          <p:cNvPr id="23" name="TextBox 22"/>
          <p:cNvSpPr txBox="1"/>
          <p:nvPr/>
        </p:nvSpPr>
        <p:spPr>
          <a:xfrm>
            <a:off x="1381227" y="3926868"/>
            <a:ext cx="2557110" cy="369332"/>
          </a:xfrm>
          <a:prstGeom prst="rect">
            <a:avLst/>
          </a:prstGeom>
          <a:noFill/>
        </p:spPr>
        <p:txBody>
          <a:bodyPr wrap="none" rtlCol="0">
            <a:spAutoFit/>
          </a:bodyPr>
          <a:lstStyle/>
          <a:p>
            <a:r>
              <a:rPr lang="en-US" smtClean="0"/>
              <a:t>6. Phân phối sản phẩm</a:t>
            </a:r>
            <a:endParaRPr lang="en-US"/>
          </a:p>
        </p:txBody>
      </p:sp>
      <p:sp>
        <p:nvSpPr>
          <p:cNvPr id="3" name="Slide Number Placeholder 2"/>
          <p:cNvSpPr>
            <a:spLocks noGrp="1"/>
          </p:cNvSpPr>
          <p:nvPr>
            <p:ph type="sldNum" sz="quarter" idx="12"/>
          </p:nvPr>
        </p:nvSpPr>
        <p:spPr/>
        <p:txBody>
          <a:bodyPr/>
          <a:lstStyle/>
          <a:p>
            <a:fld id="{7A54E1E4-31D2-4635-9AD2-40AAC9D00496}" type="slidenum">
              <a:rPr lang="en-US" smtClean="0"/>
              <a:pPr/>
              <a:t>26</a:t>
            </a:fld>
            <a:endParaRPr lang="en-US"/>
          </a:p>
        </p:txBody>
      </p:sp>
    </p:spTree>
    <p:extLst>
      <p:ext uri="{BB962C8B-B14F-4D97-AF65-F5344CB8AC3E}">
        <p14:creationId xmlns:p14="http://schemas.microsoft.com/office/powerpoint/2010/main" val="3226818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pic>
        <p:nvPicPr>
          <p:cNvPr id="9" name="Picture 8"/>
          <p:cNvPicPr>
            <a:picLocks noChangeAspect="1"/>
          </p:cNvPicPr>
          <p:nvPr/>
        </p:nvPicPr>
        <p:blipFill>
          <a:blip r:embed="rId5"/>
          <a:stretch>
            <a:fillRect/>
          </a:stretch>
        </p:blipFill>
        <p:spPr>
          <a:xfrm>
            <a:off x="3853248" y="964083"/>
            <a:ext cx="1133475" cy="1809751"/>
          </a:xfrm>
          <a:prstGeom prst="rect">
            <a:avLst/>
          </a:prstGeom>
        </p:spPr>
      </p:pic>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grpSp>
        <p:nvGrpSpPr>
          <p:cNvPr id="31" name="Group 30"/>
          <p:cNvGrpSpPr/>
          <p:nvPr/>
        </p:nvGrpSpPr>
        <p:grpSpPr>
          <a:xfrm>
            <a:off x="1476761" y="945035"/>
            <a:ext cx="2209800" cy="369332"/>
            <a:chOff x="1476761" y="945035"/>
            <a:chExt cx="2209800" cy="369332"/>
          </a:xfrm>
        </p:grpSpPr>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grpSp>
      <p:grpSp>
        <p:nvGrpSpPr>
          <p:cNvPr id="30" name="Group 29"/>
          <p:cNvGrpSpPr/>
          <p:nvPr/>
        </p:nvGrpSpPr>
        <p:grpSpPr>
          <a:xfrm>
            <a:off x="1476761" y="1326035"/>
            <a:ext cx="2308653" cy="369332"/>
            <a:chOff x="1476761" y="1326035"/>
            <a:chExt cx="2308653" cy="369332"/>
          </a:xfrm>
        </p:grpSpPr>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grpSp>
      <p:grpSp>
        <p:nvGrpSpPr>
          <p:cNvPr id="41984" name="Group 41983"/>
          <p:cNvGrpSpPr/>
          <p:nvPr/>
        </p:nvGrpSpPr>
        <p:grpSpPr>
          <a:xfrm>
            <a:off x="1295400" y="1783235"/>
            <a:ext cx="2467342" cy="403396"/>
            <a:chOff x="1295400" y="1783235"/>
            <a:chExt cx="2467342" cy="403396"/>
          </a:xfrm>
        </p:grpSpPr>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27</a:t>
            </a:fld>
            <a:endParaRPr lang="en-US"/>
          </a:p>
        </p:txBody>
      </p:sp>
      <p:grpSp>
        <p:nvGrpSpPr>
          <p:cNvPr id="11" name="Group 10"/>
          <p:cNvGrpSpPr/>
          <p:nvPr/>
        </p:nvGrpSpPr>
        <p:grpSpPr>
          <a:xfrm>
            <a:off x="480468" y="3650885"/>
            <a:ext cx="3457869" cy="705258"/>
            <a:chOff x="480468" y="3650885"/>
            <a:chExt cx="3457869" cy="705258"/>
          </a:xfrm>
        </p:grpSpPr>
        <mc:AlternateContent xmlns:mc="http://schemas.openxmlformats.org/markup-compatibility/2006" xmlns:a14="http://schemas.microsoft.com/office/drawing/2010/main">
          <mc:Choice Requires="a14">
            <p:sp>
              <p:nvSpPr>
                <p:cNvPr id="5" name="Rectangle 4"/>
                <p:cNvSpPr/>
                <p:nvPr/>
              </p:nvSpPr>
              <p:spPr>
                <a:xfrm>
                  <a:off x="921614" y="3650885"/>
                  <a:ext cx="3016723" cy="705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𝐶</m:t>
                        </m:r>
                        <m:r>
                          <a:rPr lang="en-US" sz="2800" i="0">
                            <a:latin typeface="Cambria Math" panose="02040503050406030204" pitchFamily="18" charset="0"/>
                          </a:rPr>
                          <m:t> </m:t>
                        </m:r>
                        <m:groupChr>
                          <m:groupChrPr>
                            <m:chr m:val="→"/>
                            <m:vertJc m:val="bot"/>
                            <m:ctrlPr>
                              <a:rPr lang="en-US" sz="2800" i="1">
                                <a:latin typeface="Cambria Math" panose="02040503050406030204" pitchFamily="18" charset="0"/>
                              </a:rPr>
                            </m:ctrlPr>
                          </m:groupChrPr>
                          <m:e>
                            <m:r>
                              <a:rPr lang="en-US" sz="2800" i="1">
                                <a:latin typeface="Cambria Math" panose="02040503050406030204" pitchFamily="18" charset="0"/>
                              </a:rPr>
                              <m:t>𝑌</m:t>
                            </m:r>
                            <m:r>
                              <a:rPr lang="en-US" sz="2800" i="0">
                                <a:latin typeface="Cambria Math" panose="02040503050406030204" pitchFamily="18" charset="0"/>
                              </a:rPr>
                              <m:t>ê</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𝑐</m:t>
                            </m:r>
                            <m:r>
                              <a:rPr lang="en-US" sz="2800" i="0">
                                <a:latin typeface="Cambria Math" panose="02040503050406030204" pitchFamily="18" charset="0"/>
                              </a:rPr>
                              <m:t>ầ</m:t>
                            </m:r>
                            <m:r>
                              <a:rPr lang="en-US" sz="2800" i="1">
                                <a:latin typeface="Cambria Math" panose="02040503050406030204" pitchFamily="18" charset="0"/>
                              </a:rPr>
                              <m:t>𝑢</m:t>
                            </m:r>
                            <m:r>
                              <a:rPr lang="en-US" sz="2800" i="0">
                                <a:latin typeface="Cambria Math" panose="02040503050406030204" pitchFamily="18" charset="0"/>
                              </a:rPr>
                              <m:t> </m:t>
                            </m:r>
                            <m:r>
                              <a:rPr lang="en-US" sz="2800" i="1">
                                <a:latin typeface="Cambria Math" panose="02040503050406030204" pitchFamily="18" charset="0"/>
                              </a:rPr>
                              <m:t>𝑑</m:t>
                            </m:r>
                            <m:r>
                              <a:rPr lang="en-US" sz="2800" i="0">
                                <a:latin typeface="Cambria Math" panose="02040503050406030204" pitchFamily="18" charset="0"/>
                              </a:rPr>
                              <m:t>ị</m:t>
                            </m:r>
                            <m:r>
                              <a:rPr lang="en-US" sz="2800" i="1">
                                <a:latin typeface="Cambria Math" panose="02040503050406030204" pitchFamily="18" charset="0"/>
                              </a:rPr>
                              <m:t>𝑐h</m:t>
                            </m:r>
                            <m:r>
                              <a:rPr lang="en-US" sz="2800" i="0">
                                <a:latin typeface="Cambria Math" panose="02040503050406030204" pitchFamily="18" charset="0"/>
                              </a:rPr>
                              <m:t> </m:t>
                            </m:r>
                            <m:r>
                              <a:rPr lang="en-US" sz="2800" i="1">
                                <a:latin typeface="Cambria Math" panose="02040503050406030204" pitchFamily="18" charset="0"/>
                              </a:rPr>
                              <m:t>𝑣</m:t>
                            </m:r>
                            <m:r>
                              <a:rPr lang="en-US" sz="2800" i="0">
                                <a:latin typeface="Cambria Math" panose="02040503050406030204" pitchFamily="18" charset="0"/>
                              </a:rPr>
                              <m:t>ụ</m:t>
                            </m:r>
                          </m:e>
                        </m:groupChr>
                        <m:r>
                          <a:rPr lang="en-US" sz="2800" i="0">
                            <a:latin typeface="Cambria Math" panose="02040503050406030204" pitchFamily="18" charset="0"/>
                          </a:rPr>
                          <m:t> </m:t>
                        </m:r>
                        <m:r>
                          <a:rPr lang="en-US" sz="2800" i="1">
                            <a:latin typeface="Cambria Math" panose="02040503050406030204" pitchFamily="18" charset="0"/>
                          </a:rPr>
                          <m:t>𝑀</m:t>
                        </m:r>
                      </m:oMath>
                    </m:oMathPara>
                  </a14:m>
                  <a:endParaRPr lang="en-US" sz="2800"/>
                </a:p>
              </p:txBody>
            </p:sp>
          </mc:Choice>
          <mc:Fallback xmlns="">
            <p:sp>
              <p:nvSpPr>
                <p:cNvPr id="5" name="Rectangle 4"/>
                <p:cNvSpPr>
                  <a:spLocks noRot="1" noChangeAspect="1" noMove="1" noResize="1" noEditPoints="1" noAdjustHandles="1" noChangeArrowheads="1" noChangeShapeType="1" noTextEdit="1"/>
                </p:cNvSpPr>
                <p:nvPr/>
              </p:nvSpPr>
              <p:spPr>
                <a:xfrm>
                  <a:off x="921614" y="3650885"/>
                  <a:ext cx="3016723" cy="705258"/>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480468" y="3877049"/>
              <a:ext cx="441146" cy="461665"/>
            </a:xfrm>
            <a:prstGeom prst="rect">
              <a:avLst/>
            </a:prstGeom>
            <a:noFill/>
          </p:spPr>
          <p:txBody>
            <a:bodyPr wrap="none" rtlCol="0">
              <a:spAutoFit/>
            </a:bodyPr>
            <a:lstStyle/>
            <a:p>
              <a:r>
                <a:rPr lang="en-US" sz="2400" b="1" smtClean="0"/>
                <a:t>1.</a:t>
              </a:r>
              <a:endParaRPr lang="en-US" sz="2400" b="1"/>
            </a:p>
          </p:txBody>
        </p:sp>
      </p:grpSp>
      <p:grpSp>
        <p:nvGrpSpPr>
          <p:cNvPr id="12" name="Group 11"/>
          <p:cNvGrpSpPr/>
          <p:nvPr/>
        </p:nvGrpSpPr>
        <p:grpSpPr>
          <a:xfrm>
            <a:off x="480468" y="4614983"/>
            <a:ext cx="3925241" cy="608570"/>
            <a:chOff x="480468" y="4614983"/>
            <a:chExt cx="3925241" cy="608570"/>
          </a:xfrm>
        </p:grpSpPr>
        <mc:AlternateContent xmlns:mc="http://schemas.openxmlformats.org/markup-compatibility/2006" xmlns:a14="http://schemas.microsoft.com/office/drawing/2010/main">
          <mc:Choice Requires="a14">
            <p:sp>
              <p:nvSpPr>
                <p:cNvPr id="7" name="Rectangle 6"/>
                <p:cNvSpPr/>
                <p:nvPr/>
              </p:nvSpPr>
              <p:spPr>
                <a:xfrm>
                  <a:off x="921614" y="4614983"/>
                  <a:ext cx="3484095" cy="603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𝐶h</m:t>
                            </m:r>
                            <m:r>
                              <a:rPr lang="en-US" sz="2400" i="0">
                                <a:latin typeface="Cambria Math" panose="02040503050406030204" pitchFamily="18" charset="0"/>
                              </a:rPr>
                              <m:t>ọ</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𝑙</m:t>
                            </m:r>
                            <m:r>
                              <a:rPr lang="en-US" sz="2400" i="0">
                                <a:latin typeface="Cambria Math" panose="02040503050406030204" pitchFamily="18" charset="0"/>
                              </a:rPr>
                              <m:t>ự</m:t>
                            </m:r>
                            <m:r>
                              <a:rPr lang="en-US" sz="2400" i="1">
                                <a:latin typeface="Cambria Math" panose="02040503050406030204" pitchFamily="18" charset="0"/>
                              </a:rPr>
                              <m:t>𝑎</m:t>
                            </m:r>
                            <m:r>
                              <a:rPr lang="en-US" sz="2400" i="0">
                                <a:latin typeface="Cambria Math" panose="02040503050406030204" pitchFamily="18" charset="0"/>
                              </a:rPr>
                              <m:t> </m:t>
                            </m:r>
                            <m:r>
                              <a:rPr lang="en-US" sz="2400" i="1">
                                <a:latin typeface="Cambria Math" panose="02040503050406030204" pitchFamily="18" charset="0"/>
                              </a:rPr>
                              <m:t>𝑑</m:t>
                            </m:r>
                            <m:r>
                              <a:rPr lang="en-US" sz="2400" i="0">
                                <a:latin typeface="Cambria Math" panose="02040503050406030204" pitchFamily="18" charset="0"/>
                              </a:rPr>
                              <m:t>ị</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𝑣</m:t>
                            </m:r>
                            <m:r>
                              <a:rPr lang="en-US" sz="2400" i="0">
                                <a:latin typeface="Cambria Math" panose="02040503050406030204" pitchFamily="18" charset="0"/>
                              </a:rPr>
                              <m:t>ụ|</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e>
                        </m:groupChr>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7" name="Rectangle 6"/>
                <p:cNvSpPr>
                  <a:spLocks noRot="1" noChangeAspect="1" noMove="1" noResize="1" noEditPoints="1" noAdjustHandles="1" noChangeArrowheads="1" noChangeShapeType="1" noTextEdit="1"/>
                </p:cNvSpPr>
                <p:nvPr/>
              </p:nvSpPr>
              <p:spPr>
                <a:xfrm>
                  <a:off x="921614" y="4614983"/>
                  <a:ext cx="3484095" cy="603178"/>
                </a:xfrm>
                <a:prstGeom prst="rect">
                  <a:avLst/>
                </a:prstGeom>
                <a:blipFill rotWithShape="0">
                  <a:blip r:embed="rId7"/>
                  <a:stretch>
                    <a:fillRect/>
                  </a:stretch>
                </a:blipFill>
              </p:spPr>
              <p:txBody>
                <a:bodyPr/>
                <a:lstStyle/>
                <a:p>
                  <a:r>
                    <a:rPr lang="en-US">
                      <a:noFill/>
                    </a:rPr>
                    <a:t> </a:t>
                  </a:r>
                </a:p>
              </p:txBody>
            </p:sp>
          </mc:Fallback>
        </mc:AlternateContent>
        <p:sp>
          <p:nvSpPr>
            <p:cNvPr id="26" name="TextBox 25"/>
            <p:cNvSpPr txBox="1"/>
            <p:nvPr/>
          </p:nvSpPr>
          <p:spPr>
            <a:xfrm>
              <a:off x="480468" y="4761888"/>
              <a:ext cx="441146" cy="461665"/>
            </a:xfrm>
            <a:prstGeom prst="rect">
              <a:avLst/>
            </a:prstGeom>
            <a:noFill/>
          </p:spPr>
          <p:txBody>
            <a:bodyPr wrap="none" rtlCol="0">
              <a:spAutoFit/>
            </a:bodyPr>
            <a:lstStyle/>
            <a:p>
              <a:r>
                <a:rPr lang="en-US" sz="2400" b="1"/>
                <a:t>2</a:t>
              </a:r>
              <a:r>
                <a:rPr lang="en-US" sz="2400" b="1" smtClean="0"/>
                <a:t>.</a:t>
              </a:r>
              <a:endParaRPr lang="en-US" sz="2400" b="1"/>
            </a:p>
          </p:txBody>
        </p:sp>
      </p:grpSp>
      <p:grpSp>
        <p:nvGrpSpPr>
          <p:cNvPr id="16" name="Group 15"/>
          <p:cNvGrpSpPr/>
          <p:nvPr/>
        </p:nvGrpSpPr>
        <p:grpSpPr>
          <a:xfrm>
            <a:off x="503327" y="5326720"/>
            <a:ext cx="7649947" cy="1055482"/>
            <a:chOff x="503327" y="5326720"/>
            <a:chExt cx="7649947" cy="1055482"/>
          </a:xfrm>
        </p:grpSpPr>
        <mc:AlternateContent xmlns:mc="http://schemas.openxmlformats.org/markup-compatibility/2006" xmlns:a14="http://schemas.microsoft.com/office/drawing/2010/main">
          <mc:Choice Requires="a14">
            <p:sp>
              <p:nvSpPr>
                <p:cNvPr id="8" name="Rectangle 7"/>
                <p:cNvSpPr/>
                <p:nvPr/>
              </p:nvSpPr>
              <p:spPr>
                <a:xfrm>
                  <a:off x="921614" y="5326720"/>
                  <a:ext cx="7231660" cy="10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r>
                                            <a:rPr lang="en-US" sz="2400" i="1">
                                              <a:latin typeface="Cambria Math" panose="02040503050406030204" pitchFamily="18" charset="0"/>
                                            </a:rPr>
                                            <m:t>𝐴𝑀</m:t>
                                          </m:r>
                                        </m:e>
                                      </m:d>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8" name="Rectangle 7"/>
                <p:cNvSpPr>
                  <a:spLocks noRot="1" noChangeAspect="1" noMove="1" noResize="1" noEditPoints="1" noAdjustHandles="1" noChangeArrowheads="1" noChangeShapeType="1" noTextEdit="1"/>
                </p:cNvSpPr>
                <p:nvPr/>
              </p:nvSpPr>
              <p:spPr>
                <a:xfrm>
                  <a:off x="921614" y="5326720"/>
                  <a:ext cx="7231660" cy="105548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3327" y="5647769"/>
              <a:ext cx="441146" cy="461665"/>
            </a:xfrm>
            <a:prstGeom prst="rect">
              <a:avLst/>
            </a:prstGeom>
            <a:noFill/>
          </p:spPr>
          <p:txBody>
            <a:bodyPr wrap="none" rtlCol="0">
              <a:spAutoFit/>
            </a:bodyPr>
            <a:lstStyle/>
            <a:p>
              <a:r>
                <a:rPr lang="en-US" sz="2400" b="1"/>
                <a:t>3</a:t>
              </a:r>
              <a:r>
                <a:rPr lang="en-US" sz="2400" b="1" smtClean="0"/>
                <a:t>.</a:t>
              </a:r>
              <a:endParaRPr lang="en-US" sz="2400" b="1"/>
            </a:p>
          </p:txBody>
        </p:sp>
        <p:cxnSp>
          <p:nvCxnSpPr>
            <p:cNvPr id="28" name="Straight Arrow Connector 27"/>
            <p:cNvCxnSpPr/>
            <p:nvPr/>
          </p:nvCxnSpPr>
          <p:spPr>
            <a:xfrm>
              <a:off x="1309425" y="5951595"/>
              <a:ext cx="6371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1104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984"/>
                                        </p:tgtEl>
                                        <p:attrNameLst>
                                          <p:attrName>style.visibility</p:attrName>
                                        </p:attrNameLst>
                                      </p:cBhvr>
                                      <p:to>
                                        <p:strVal val="visible"/>
                                      </p:to>
                                    </p:set>
                                    <p:animEffect transition="in" filter="barn(inVertical)">
                                      <p:cBhvr>
                                        <p:cTn id="27" dur="500"/>
                                        <p:tgtEl>
                                          <p:spTgt spid="41984"/>
                                        </p:tgtEl>
                                      </p:cBhvr>
                                    </p:animEffect>
                                  </p:childTnLst>
                                </p:cTn>
                              </p:par>
                              <p:par>
                                <p:cTn id="28" presetID="42"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a:t>Thanh toán POS ảo</a:t>
            </a:r>
          </a:p>
        </p:txBody>
      </p:sp>
      <p:pic>
        <p:nvPicPr>
          <p:cNvPr id="2" name="Picture 1"/>
          <p:cNvPicPr>
            <a:picLocks noChangeAspect="1"/>
          </p:cNvPicPr>
          <p:nvPr/>
        </p:nvPicPr>
        <p:blipFill>
          <a:blip r:embed="rId3"/>
          <a:stretch>
            <a:fillRect/>
          </a:stretch>
        </p:blipFill>
        <p:spPr>
          <a:xfrm>
            <a:off x="228600" y="914400"/>
            <a:ext cx="923925" cy="1859434"/>
          </a:xfrm>
          <a:prstGeom prst="rect">
            <a:avLst/>
          </a:prstGeom>
        </p:spPr>
      </p:pic>
      <p:pic>
        <p:nvPicPr>
          <p:cNvPr id="4" name="Picture 3"/>
          <p:cNvPicPr>
            <a:picLocks noChangeAspect="1"/>
          </p:cNvPicPr>
          <p:nvPr/>
        </p:nvPicPr>
        <p:blipFill>
          <a:blip r:embed="rId4"/>
          <a:stretch>
            <a:fillRect/>
          </a:stretch>
        </p:blipFill>
        <p:spPr>
          <a:xfrm>
            <a:off x="7530965" y="1173635"/>
            <a:ext cx="1613035" cy="1600199"/>
          </a:xfrm>
          <a:prstGeom prst="rect">
            <a:avLst/>
          </a:prstGeom>
        </p:spPr>
      </p:pic>
      <p:cxnSp>
        <p:nvCxnSpPr>
          <p:cNvPr id="6" name="Straight Arrow Connector 5"/>
          <p:cNvCxnSpPr/>
          <p:nvPr/>
        </p:nvCxnSpPr>
        <p:spPr>
          <a:xfrm>
            <a:off x="1476761" y="1278409"/>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3853248" y="964083"/>
            <a:ext cx="1133475" cy="1809751"/>
          </a:xfrm>
          <a:prstGeom prst="rect">
            <a:avLst/>
          </a:prstGeom>
        </p:spPr>
      </p:pic>
      <p:cxnSp>
        <p:nvCxnSpPr>
          <p:cNvPr id="14" name="Straight Arrow Connector 13"/>
          <p:cNvCxnSpPr/>
          <p:nvPr/>
        </p:nvCxnSpPr>
        <p:spPr>
          <a:xfrm>
            <a:off x="1476761" y="1688112"/>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3609" y="2885473"/>
            <a:ext cx="1633152" cy="646331"/>
          </a:xfrm>
          <a:prstGeom prst="rect">
            <a:avLst/>
          </a:prstGeom>
          <a:noFill/>
        </p:spPr>
        <p:txBody>
          <a:bodyPr wrap="square" rtlCol="0">
            <a:spAutoFit/>
          </a:bodyPr>
          <a:lstStyle/>
          <a:p>
            <a:pPr algn="ctr"/>
            <a:r>
              <a:rPr lang="en-US" smtClean="0"/>
              <a:t>Nhà cung cấp dịch vụ</a:t>
            </a:r>
            <a:endParaRPr lang="en-US"/>
          </a:p>
        </p:txBody>
      </p:sp>
      <p:sp>
        <p:nvSpPr>
          <p:cNvPr id="13" name="TextBox 12"/>
          <p:cNvSpPr txBox="1"/>
          <p:nvPr/>
        </p:nvSpPr>
        <p:spPr>
          <a:xfrm>
            <a:off x="0" y="2858700"/>
            <a:ext cx="1447800" cy="646331"/>
          </a:xfrm>
          <a:prstGeom prst="rect">
            <a:avLst/>
          </a:prstGeom>
          <a:noFill/>
        </p:spPr>
        <p:txBody>
          <a:bodyPr wrap="square" rtlCol="0">
            <a:spAutoFit/>
          </a:bodyPr>
          <a:lstStyle/>
          <a:p>
            <a:pPr algn="ctr"/>
            <a:r>
              <a:rPr lang="en-US" smtClean="0"/>
              <a:t>Người dùng điện thoại</a:t>
            </a:r>
            <a:endParaRPr lang="en-US"/>
          </a:p>
        </p:txBody>
      </p:sp>
      <p:sp>
        <p:nvSpPr>
          <p:cNvPr id="17" name="TextBox 16"/>
          <p:cNvSpPr txBox="1"/>
          <p:nvPr/>
        </p:nvSpPr>
        <p:spPr>
          <a:xfrm>
            <a:off x="7765982" y="2885473"/>
            <a:ext cx="1142999" cy="646331"/>
          </a:xfrm>
          <a:prstGeom prst="rect">
            <a:avLst/>
          </a:prstGeom>
          <a:noFill/>
        </p:spPr>
        <p:txBody>
          <a:bodyPr wrap="square" rtlCol="0">
            <a:spAutoFit/>
          </a:bodyPr>
          <a:lstStyle/>
          <a:p>
            <a:pPr algn="ctr"/>
            <a:r>
              <a:rPr lang="en-US" smtClean="0"/>
              <a:t>Công ty tín dụng</a:t>
            </a:r>
            <a:endParaRPr lang="en-US"/>
          </a:p>
        </p:txBody>
      </p:sp>
      <p:sp>
        <p:nvSpPr>
          <p:cNvPr id="18" name="TextBox 17"/>
          <p:cNvSpPr txBox="1"/>
          <p:nvPr/>
        </p:nvSpPr>
        <p:spPr>
          <a:xfrm>
            <a:off x="1476761" y="945035"/>
            <a:ext cx="2092239" cy="369332"/>
          </a:xfrm>
          <a:prstGeom prst="rect">
            <a:avLst/>
          </a:prstGeom>
          <a:noFill/>
        </p:spPr>
        <p:txBody>
          <a:bodyPr wrap="none" rtlCol="0">
            <a:spAutoFit/>
          </a:bodyPr>
          <a:lstStyle/>
          <a:p>
            <a:r>
              <a:rPr lang="en-US" smtClean="0"/>
              <a:t>1. Khởi tạo liên lạc</a:t>
            </a:r>
            <a:endParaRPr lang="en-US"/>
          </a:p>
        </p:txBody>
      </p:sp>
      <p:sp>
        <p:nvSpPr>
          <p:cNvPr id="19" name="TextBox 18"/>
          <p:cNvSpPr txBox="1"/>
          <p:nvPr/>
        </p:nvSpPr>
        <p:spPr>
          <a:xfrm>
            <a:off x="1600200" y="1326035"/>
            <a:ext cx="2185214" cy="369332"/>
          </a:xfrm>
          <a:prstGeom prst="rect">
            <a:avLst/>
          </a:prstGeom>
          <a:noFill/>
        </p:spPr>
        <p:txBody>
          <a:bodyPr wrap="none" rtlCol="0">
            <a:spAutoFit/>
          </a:bodyPr>
          <a:lstStyle/>
          <a:p>
            <a:r>
              <a:rPr lang="en-US" smtClean="0"/>
              <a:t>2. Chọn lựa dịch vụ</a:t>
            </a:r>
            <a:endParaRPr lang="en-US"/>
          </a:p>
        </p:txBody>
      </p:sp>
      <p:sp>
        <p:nvSpPr>
          <p:cNvPr id="20" name="TextBox 19"/>
          <p:cNvSpPr txBox="1"/>
          <p:nvPr/>
        </p:nvSpPr>
        <p:spPr>
          <a:xfrm>
            <a:off x="1295400" y="1783235"/>
            <a:ext cx="2467342" cy="369332"/>
          </a:xfrm>
          <a:prstGeom prst="rect">
            <a:avLst/>
          </a:prstGeom>
          <a:noFill/>
        </p:spPr>
        <p:txBody>
          <a:bodyPr wrap="none" rtlCol="0">
            <a:spAutoFit/>
          </a:bodyPr>
          <a:lstStyle/>
          <a:p>
            <a:r>
              <a:rPr lang="en-US" smtClean="0"/>
              <a:t>3. Chọn lựa sản phẩm</a:t>
            </a:r>
            <a:endParaRPr lang="en-US"/>
          </a:p>
        </p:txBody>
      </p:sp>
      <p:grpSp>
        <p:nvGrpSpPr>
          <p:cNvPr id="7" name="Group 6"/>
          <p:cNvGrpSpPr/>
          <p:nvPr/>
        </p:nvGrpSpPr>
        <p:grpSpPr>
          <a:xfrm>
            <a:off x="5217511" y="1794217"/>
            <a:ext cx="2313454" cy="392414"/>
            <a:chOff x="5217511" y="1794217"/>
            <a:chExt cx="2313454" cy="392414"/>
          </a:xfrm>
        </p:grpSpPr>
        <p:cxnSp>
          <p:nvCxnSpPr>
            <p:cNvPr id="11" name="Straight Arrow Connector 10"/>
            <p:cNvCxnSpPr/>
            <p:nvPr/>
          </p:nvCxnSpPr>
          <p:spPr>
            <a:xfrm>
              <a:off x="5286761" y="2186631"/>
              <a:ext cx="2209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7511" y="1794217"/>
              <a:ext cx="2313454" cy="369332"/>
            </a:xfrm>
            <a:prstGeom prst="rect">
              <a:avLst/>
            </a:prstGeom>
            <a:noFill/>
          </p:spPr>
          <p:txBody>
            <a:bodyPr wrap="none" rtlCol="0">
              <a:spAutoFit/>
            </a:bodyPr>
            <a:lstStyle/>
            <a:p>
              <a:r>
                <a:rPr lang="en-US" smtClean="0"/>
                <a:t>4. Chi tiết thanh toán</a:t>
              </a:r>
              <a:endParaRPr lang="en-US"/>
            </a:p>
          </p:txBody>
        </p:sp>
      </p:grpSp>
      <p:grpSp>
        <p:nvGrpSpPr>
          <p:cNvPr id="26" name="Group 25"/>
          <p:cNvGrpSpPr/>
          <p:nvPr/>
        </p:nvGrpSpPr>
        <p:grpSpPr>
          <a:xfrm>
            <a:off x="5043237" y="2293289"/>
            <a:ext cx="2569934" cy="404346"/>
            <a:chOff x="5043237" y="2293289"/>
            <a:chExt cx="2569934" cy="404346"/>
          </a:xfrm>
        </p:grpSpPr>
        <p:cxnSp>
          <p:nvCxnSpPr>
            <p:cNvPr id="12" name="Straight Arrow Connector 11"/>
            <p:cNvCxnSpPr/>
            <p:nvPr/>
          </p:nvCxnSpPr>
          <p:spPr>
            <a:xfrm>
              <a:off x="5210561" y="2697635"/>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43237" y="2293289"/>
              <a:ext cx="2569934" cy="369332"/>
            </a:xfrm>
            <a:prstGeom prst="rect">
              <a:avLst/>
            </a:prstGeom>
            <a:noFill/>
          </p:spPr>
          <p:txBody>
            <a:bodyPr wrap="none" rtlCol="0">
              <a:spAutoFit/>
            </a:bodyPr>
            <a:lstStyle/>
            <a:p>
              <a:r>
                <a:rPr lang="en-US" smtClean="0"/>
                <a:t>5. Xác nhận thanh toán</a:t>
              </a:r>
              <a:endParaRPr lang="en-US"/>
            </a:p>
          </p:txBody>
        </p:sp>
      </p:grpSp>
      <p:grpSp>
        <p:nvGrpSpPr>
          <p:cNvPr id="31" name="Group 30"/>
          <p:cNvGrpSpPr/>
          <p:nvPr/>
        </p:nvGrpSpPr>
        <p:grpSpPr>
          <a:xfrm>
            <a:off x="1381227" y="2281103"/>
            <a:ext cx="2557110" cy="401728"/>
            <a:chOff x="1381227" y="2281103"/>
            <a:chExt cx="2557110" cy="401728"/>
          </a:xfrm>
        </p:grpSpPr>
        <p:cxnSp>
          <p:nvCxnSpPr>
            <p:cNvPr id="16" name="Straight Arrow Connector 15"/>
            <p:cNvCxnSpPr/>
            <p:nvPr/>
          </p:nvCxnSpPr>
          <p:spPr>
            <a:xfrm>
              <a:off x="1476761" y="2682831"/>
              <a:ext cx="2209800"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81227" y="2281103"/>
              <a:ext cx="2557110" cy="369332"/>
            </a:xfrm>
            <a:prstGeom prst="rect">
              <a:avLst/>
            </a:prstGeom>
            <a:noFill/>
          </p:spPr>
          <p:txBody>
            <a:bodyPr wrap="none" rtlCol="0">
              <a:spAutoFit/>
            </a:bodyPr>
            <a:lstStyle/>
            <a:p>
              <a:r>
                <a:rPr lang="en-US" smtClean="0"/>
                <a:t>6. Phân phối sản phẩm</a:t>
              </a:r>
              <a:endParaRPr lang="en-US"/>
            </a:p>
          </p:txBody>
        </p:sp>
      </p:grpSp>
      <p:sp>
        <p:nvSpPr>
          <p:cNvPr id="3" name="Slide Number Placeholder 2"/>
          <p:cNvSpPr>
            <a:spLocks noGrp="1"/>
          </p:cNvSpPr>
          <p:nvPr>
            <p:ph type="sldNum" sz="quarter" idx="12"/>
          </p:nvPr>
        </p:nvSpPr>
        <p:spPr/>
        <p:txBody>
          <a:bodyPr/>
          <a:lstStyle/>
          <a:p>
            <a:fld id="{7A54E1E4-31D2-4635-9AD2-40AAC9D00496}" type="slidenum">
              <a:rPr lang="en-US" smtClean="0"/>
              <a:pPr/>
              <a:t>28</a:t>
            </a:fld>
            <a:endParaRPr lang="en-US"/>
          </a:p>
        </p:txBody>
      </p:sp>
      <p:grpSp>
        <p:nvGrpSpPr>
          <p:cNvPr id="8" name="Group 7"/>
          <p:cNvGrpSpPr/>
          <p:nvPr/>
        </p:nvGrpSpPr>
        <p:grpSpPr>
          <a:xfrm>
            <a:off x="341505" y="3593261"/>
            <a:ext cx="8421495" cy="1312411"/>
            <a:chOff x="341505" y="3593261"/>
            <a:chExt cx="8421495" cy="1312411"/>
          </a:xfrm>
        </p:grpSpPr>
        <mc:AlternateContent xmlns:mc="http://schemas.openxmlformats.org/markup-compatibility/2006" xmlns:a14="http://schemas.microsoft.com/office/drawing/2010/main">
          <mc:Choice Requires="a14">
            <p:sp>
              <p:nvSpPr>
                <p:cNvPr id="5" name="Rectangle 4"/>
                <p:cNvSpPr/>
                <p:nvPr/>
              </p:nvSpPr>
              <p:spPr>
                <a:xfrm>
                  <a:off x="732660" y="3593261"/>
                  <a:ext cx="8030340" cy="1312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1">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𝐵</m:t>
                                              </m:r>
                                            </m:sub>
                                          </m:sSub>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𝐵</m:t>
                                      </m:r>
                                    </m:sub>
                                  </m:sSub>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𝑆𝐼𝐺</m:t>
                                  </m:r>
                                </m:e>
                                <m:sub>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𝐵</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1">
                                              <a:latin typeface="Cambria Math" panose="02040503050406030204" pitchFamily="18" charset="0"/>
                                            </a:rPr>
                                            <m:t>|</m:t>
                                          </m:r>
                                          <m:r>
                                            <a:rPr lang="en-US" sz="2400" i="1">
                                              <a:latin typeface="Cambria Math" panose="02040503050406030204" pitchFamily="18" charset="0"/>
                                            </a:rPr>
                                            <m:t>𝐴𝑀</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1">
                            <a:latin typeface="Cambria Math" panose="02040503050406030204" pitchFamily="18" charset="0"/>
                          </a:rPr>
                          <m:t> </m:t>
                        </m:r>
                        <m:r>
                          <a:rPr lang="en-US" sz="2400" i="1">
                            <a:latin typeface="Cambria Math" panose="02040503050406030204" pitchFamily="18" charset="0"/>
                          </a:rPr>
                          <m:t>𝐵</m:t>
                        </m:r>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732660" y="3593261"/>
                  <a:ext cx="8030340" cy="1312411"/>
                </a:xfrm>
                <a:prstGeom prst="rect">
                  <a:avLst/>
                </a:prstGeom>
                <a:blipFill rotWithShape="0">
                  <a:blip r:embed="rId6"/>
                  <a:stretch>
                    <a:fillRect/>
                  </a:stretch>
                </a:blipFill>
              </p:spPr>
              <p:txBody>
                <a:bodyPr/>
                <a:lstStyle/>
                <a:p>
                  <a:r>
                    <a:rPr lang="en-US">
                      <a:noFill/>
                    </a:rPr>
                    <a:t> </a:t>
                  </a:r>
                </a:p>
              </p:txBody>
            </p:sp>
          </mc:Fallback>
        </mc:AlternateContent>
        <p:sp>
          <p:nvSpPr>
            <p:cNvPr id="24" name="TextBox 23"/>
            <p:cNvSpPr txBox="1"/>
            <p:nvPr/>
          </p:nvSpPr>
          <p:spPr>
            <a:xfrm>
              <a:off x="341505" y="4018633"/>
              <a:ext cx="441146" cy="461665"/>
            </a:xfrm>
            <a:prstGeom prst="rect">
              <a:avLst/>
            </a:prstGeom>
            <a:noFill/>
          </p:spPr>
          <p:txBody>
            <a:bodyPr wrap="none" rtlCol="0">
              <a:spAutoFit/>
            </a:bodyPr>
            <a:lstStyle/>
            <a:p>
              <a:r>
                <a:rPr lang="en-US" sz="2400" b="1"/>
                <a:t>4</a:t>
              </a:r>
              <a:r>
                <a:rPr lang="en-US" sz="2400" b="1" smtClean="0"/>
                <a:t>.</a:t>
              </a:r>
              <a:endParaRPr lang="en-US" sz="2400" b="1"/>
            </a:p>
          </p:txBody>
        </p:sp>
        <p:cxnSp>
          <p:nvCxnSpPr>
            <p:cNvPr id="29" name="Straight Arrow Connector 28"/>
            <p:cNvCxnSpPr/>
            <p:nvPr/>
          </p:nvCxnSpPr>
          <p:spPr>
            <a:xfrm>
              <a:off x="1306633" y="4191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93862" y="4876800"/>
            <a:ext cx="5905303" cy="736805"/>
            <a:chOff x="293862" y="4993900"/>
            <a:chExt cx="5905303" cy="736805"/>
          </a:xfrm>
        </p:grpSpPr>
        <mc:AlternateContent xmlns:mc="http://schemas.openxmlformats.org/markup-compatibility/2006" xmlns:a14="http://schemas.microsoft.com/office/drawing/2010/main">
          <mc:Choice Requires="a14">
            <p:sp>
              <p:nvSpPr>
                <p:cNvPr id="25" name="Rectangle 24"/>
                <p:cNvSpPr/>
                <p:nvPr/>
              </p:nvSpPr>
              <p:spPr>
                <a:xfrm>
                  <a:off x="776462" y="4993900"/>
                  <a:ext cx="5422703"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𝑀</m:t>
                        </m:r>
                      </m:oMath>
                    </m:oMathPara>
                  </a14:m>
                  <a:endParaRPr lang="en-US" sz="2400"/>
                </a:p>
              </p:txBody>
            </p:sp>
          </mc:Choice>
          <mc:Fallback xmlns="">
            <p:sp>
              <p:nvSpPr>
                <p:cNvPr id="25" name="Rectangle 24"/>
                <p:cNvSpPr>
                  <a:spLocks noRot="1" noChangeAspect="1" noMove="1" noResize="1" noEditPoints="1" noAdjustHandles="1" noChangeArrowheads="1" noChangeShapeType="1" noTextEdit="1"/>
                </p:cNvSpPr>
                <p:nvPr/>
              </p:nvSpPr>
              <p:spPr>
                <a:xfrm>
                  <a:off x="776462" y="4993900"/>
                  <a:ext cx="5422703" cy="736805"/>
                </a:xfrm>
                <a:prstGeom prst="rect">
                  <a:avLst/>
                </a:prstGeom>
                <a:blipFill rotWithShape="0">
                  <a:blip r:embed="rId7"/>
                  <a:stretch>
                    <a:fillRect/>
                  </a:stretch>
                </a:blipFill>
              </p:spPr>
              <p:txBody>
                <a:bodyPr/>
                <a:lstStyle/>
                <a:p>
                  <a:r>
                    <a:rPr lang="en-US">
                      <a:noFill/>
                    </a:rPr>
                    <a:t> </a:t>
                  </a:r>
                </a:p>
              </p:txBody>
            </p:sp>
          </mc:Fallback>
        </mc:AlternateContent>
        <p:sp>
          <p:nvSpPr>
            <p:cNvPr id="32" name="TextBox 31"/>
            <p:cNvSpPr txBox="1"/>
            <p:nvPr/>
          </p:nvSpPr>
          <p:spPr>
            <a:xfrm>
              <a:off x="293862" y="5233083"/>
              <a:ext cx="441146" cy="461665"/>
            </a:xfrm>
            <a:prstGeom prst="rect">
              <a:avLst/>
            </a:prstGeom>
            <a:noFill/>
          </p:spPr>
          <p:txBody>
            <a:bodyPr wrap="none" rtlCol="0">
              <a:spAutoFit/>
            </a:bodyPr>
            <a:lstStyle/>
            <a:p>
              <a:r>
                <a:rPr lang="en-US" sz="2400" b="1" smtClean="0"/>
                <a:t>5.</a:t>
              </a:r>
              <a:endParaRPr lang="en-US" sz="2400" b="1"/>
            </a:p>
          </p:txBody>
        </p:sp>
      </p:grpSp>
      <p:grpSp>
        <p:nvGrpSpPr>
          <p:cNvPr id="28" name="Group 27"/>
          <p:cNvGrpSpPr/>
          <p:nvPr/>
        </p:nvGrpSpPr>
        <p:grpSpPr>
          <a:xfrm>
            <a:off x="293862" y="5674100"/>
            <a:ext cx="5899116" cy="736805"/>
            <a:chOff x="293862" y="5975457"/>
            <a:chExt cx="5899116" cy="736805"/>
          </a:xfrm>
        </p:grpSpPr>
        <mc:AlternateContent xmlns:mc="http://schemas.openxmlformats.org/markup-compatibility/2006" xmlns:a14="http://schemas.microsoft.com/office/drawing/2010/main">
          <mc:Choice Requires="a14">
            <p:sp>
              <p:nvSpPr>
                <p:cNvPr id="30" name="Rectangle 29"/>
                <p:cNvSpPr/>
                <p:nvPr/>
              </p:nvSpPr>
              <p:spPr>
                <a:xfrm>
                  <a:off x="782651" y="5975457"/>
                  <a:ext cx="5410327"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𝐶</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𝑇𝑆</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𝑃𝐷</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30" name="Rectangle 29"/>
                <p:cNvSpPr>
                  <a:spLocks noRot="1" noChangeAspect="1" noMove="1" noResize="1" noEditPoints="1" noAdjustHandles="1" noChangeArrowheads="1" noChangeShapeType="1" noTextEdit="1"/>
                </p:cNvSpPr>
                <p:nvPr/>
              </p:nvSpPr>
              <p:spPr>
                <a:xfrm>
                  <a:off x="782651" y="5975457"/>
                  <a:ext cx="5410327" cy="736805"/>
                </a:xfrm>
                <a:prstGeom prst="rect">
                  <a:avLst/>
                </a:prstGeom>
                <a:blipFill rotWithShape="0">
                  <a:blip r:embed="rId8"/>
                  <a:stretch>
                    <a:fillRect/>
                  </a:stretch>
                </a:blipFill>
              </p:spPr>
              <p:txBody>
                <a:bodyPr/>
                <a:lstStyle/>
                <a:p>
                  <a:r>
                    <a:rPr lang="en-US">
                      <a:noFill/>
                    </a:rPr>
                    <a:t> </a:t>
                  </a:r>
                </a:p>
              </p:txBody>
            </p:sp>
          </mc:Fallback>
        </mc:AlternateContent>
        <p:sp>
          <p:nvSpPr>
            <p:cNvPr id="33" name="TextBox 32"/>
            <p:cNvSpPr txBox="1"/>
            <p:nvPr/>
          </p:nvSpPr>
          <p:spPr>
            <a:xfrm>
              <a:off x="293862" y="6250597"/>
              <a:ext cx="441146" cy="461665"/>
            </a:xfrm>
            <a:prstGeom prst="rect">
              <a:avLst/>
            </a:prstGeom>
            <a:noFill/>
          </p:spPr>
          <p:txBody>
            <a:bodyPr wrap="none" rtlCol="0">
              <a:spAutoFit/>
            </a:bodyPr>
            <a:lstStyle/>
            <a:p>
              <a:r>
                <a:rPr lang="en-US" sz="2400" b="1" smtClean="0"/>
                <a:t>6.</a:t>
              </a:r>
              <a:endParaRPr lang="en-US" sz="2400" b="1"/>
            </a:p>
          </p:txBody>
        </p:sp>
      </p:grpSp>
    </p:spTree>
    <p:extLst>
      <p:ext uri="{BB962C8B-B14F-4D97-AF65-F5344CB8AC3E}">
        <p14:creationId xmlns:p14="http://schemas.microsoft.com/office/powerpoint/2010/main" val="1829255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42"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29</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sp>
        <p:nvSpPr>
          <p:cNvPr id="2" name="Title 1"/>
          <p:cNvSpPr>
            <a:spLocks noGrp="1"/>
          </p:cNvSpPr>
          <p:nvPr>
            <p:ph type="title"/>
          </p:nvPr>
        </p:nvSpPr>
        <p:spPr/>
        <p:txBody>
          <a:bodyPr/>
          <a:lstStyle/>
          <a:p>
            <a:r>
              <a:rPr lang="en-US"/>
              <a:t>Thanh toán POS </a:t>
            </a:r>
            <a:r>
              <a:rPr lang="en-US" smtClean="0"/>
              <a:t>thực</a:t>
            </a:r>
            <a:endParaRPr lang="en-US"/>
          </a:p>
        </p:txBody>
      </p:sp>
    </p:spTree>
    <p:extLst>
      <p:ext uri="{BB962C8B-B14F-4D97-AF65-F5344CB8AC3E}">
        <p14:creationId xmlns:p14="http://schemas.microsoft.com/office/powerpoint/2010/main" val="3491331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51203" name="AutoShape 3"/>
          <p:cNvSpPr>
            <a:spLocks noChangeArrowheads="1"/>
          </p:cNvSpPr>
          <p:nvPr/>
        </p:nvSpPr>
        <p:spPr bwMode="gray">
          <a:xfrm rot="19144107">
            <a:off x="5123213" y="2731286"/>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4" name="AutoShape 4"/>
          <p:cNvSpPr>
            <a:spLocks noChangeArrowheads="1"/>
          </p:cNvSpPr>
          <p:nvPr/>
        </p:nvSpPr>
        <p:spPr bwMode="gray">
          <a:xfrm rot="2587360">
            <a:off x="4999554" y="4601916"/>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5" name="AutoShape 5"/>
          <p:cNvSpPr>
            <a:spLocks noChangeArrowheads="1"/>
          </p:cNvSpPr>
          <p:nvPr/>
        </p:nvSpPr>
        <p:spPr bwMode="gray">
          <a:xfrm rot="13263980">
            <a:off x="3323640" y="2660652"/>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6" name="AutoShape 6"/>
          <p:cNvSpPr>
            <a:spLocks noChangeArrowheads="1"/>
          </p:cNvSpPr>
          <p:nvPr/>
        </p:nvSpPr>
        <p:spPr bwMode="gray">
          <a:xfrm rot="8105027">
            <a:off x="3396134" y="462597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7" name="AutoShape 7"/>
          <p:cNvSpPr>
            <a:spLocks noChangeArrowheads="1"/>
          </p:cNvSpPr>
          <p:nvPr/>
        </p:nvSpPr>
        <p:spPr bwMode="gray">
          <a:xfrm>
            <a:off x="5356225" y="3662363"/>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8" name="AutoShape 8"/>
          <p:cNvSpPr>
            <a:spLocks noChangeArrowheads="1"/>
          </p:cNvSpPr>
          <p:nvPr/>
        </p:nvSpPr>
        <p:spPr bwMode="gray">
          <a:xfrm rot="-10800000">
            <a:off x="2946400" y="3656013"/>
            <a:ext cx="863600" cy="288925"/>
          </a:xfrm>
          <a:prstGeom prst="rightArrow">
            <a:avLst>
              <a:gd name="adj1" fmla="val 35167"/>
              <a:gd name="adj2" fmla="val 121041"/>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9" name="Oval 9"/>
          <p:cNvSpPr>
            <a:spLocks noChangeArrowheads="1"/>
          </p:cNvSpPr>
          <p:nvPr/>
        </p:nvSpPr>
        <p:spPr bwMode="gray">
          <a:xfrm>
            <a:off x="2692400" y="1893888"/>
            <a:ext cx="3743325" cy="374491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16" name="Group 16"/>
          <p:cNvGrpSpPr>
            <a:grpSpLocks/>
          </p:cNvGrpSpPr>
          <p:nvPr/>
        </p:nvGrpSpPr>
        <p:grpSpPr bwMode="auto">
          <a:xfrm>
            <a:off x="4435589" y="5472757"/>
            <a:ext cx="360362" cy="360362"/>
            <a:chOff x="2109" y="3612"/>
            <a:chExt cx="227" cy="227"/>
          </a:xfrm>
        </p:grpSpPr>
        <p:sp>
          <p:nvSpPr>
            <p:cNvPr id="51217" name="Oval 1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18" name="Oval 1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228" name="Oval 28"/>
          <p:cNvSpPr>
            <a:spLocks noChangeArrowheads="1"/>
          </p:cNvSpPr>
          <p:nvPr/>
        </p:nvSpPr>
        <p:spPr bwMode="gray">
          <a:xfrm>
            <a:off x="3624263" y="2846388"/>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29" name="Oval 29"/>
          <p:cNvSpPr>
            <a:spLocks noChangeArrowheads="1"/>
          </p:cNvSpPr>
          <p:nvPr/>
        </p:nvSpPr>
        <p:spPr bwMode="gray">
          <a:xfrm>
            <a:off x="3617913" y="2830513"/>
            <a:ext cx="1944687"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230" name="Oval 30"/>
          <p:cNvSpPr>
            <a:spLocks noChangeArrowheads="1"/>
          </p:cNvSpPr>
          <p:nvPr/>
        </p:nvSpPr>
        <p:spPr bwMode="gray">
          <a:xfrm>
            <a:off x="3751263" y="2973388"/>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1" name="Oval 31"/>
          <p:cNvSpPr>
            <a:spLocks noChangeArrowheads="1"/>
          </p:cNvSpPr>
          <p:nvPr/>
        </p:nvSpPr>
        <p:spPr bwMode="gray">
          <a:xfrm>
            <a:off x="3733800" y="2946400"/>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51259" name="Group 59"/>
          <p:cNvGrpSpPr>
            <a:grpSpLocks/>
          </p:cNvGrpSpPr>
          <p:nvPr/>
        </p:nvGrpSpPr>
        <p:grpSpPr bwMode="auto">
          <a:xfrm>
            <a:off x="3835400" y="3057525"/>
            <a:ext cx="1522413" cy="1522413"/>
            <a:chOff x="2416" y="1926"/>
            <a:chExt cx="959" cy="959"/>
          </a:xfrm>
        </p:grpSpPr>
        <p:sp>
          <p:nvSpPr>
            <p:cNvPr id="51232" name="Oval 32"/>
            <p:cNvSpPr>
              <a:spLocks noChangeArrowheads="1"/>
            </p:cNvSpPr>
            <p:nvPr/>
          </p:nvSpPr>
          <p:spPr bwMode="gray">
            <a:xfrm>
              <a:off x="2416" y="1926"/>
              <a:ext cx="959" cy="9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1233" name="Oval 33"/>
            <p:cNvSpPr>
              <a:spLocks noChangeArrowheads="1"/>
            </p:cNvSpPr>
            <p:nvPr/>
          </p:nvSpPr>
          <p:spPr bwMode="gray">
            <a:xfrm>
              <a:off x="2430" y="1938"/>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4" name="Oval 34"/>
            <p:cNvSpPr>
              <a:spLocks noChangeArrowheads="1"/>
            </p:cNvSpPr>
            <p:nvPr/>
          </p:nvSpPr>
          <p:spPr bwMode="gray">
            <a:xfrm>
              <a:off x="2441" y="1944"/>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5" name="Oval 35"/>
            <p:cNvSpPr>
              <a:spLocks noChangeArrowheads="1"/>
            </p:cNvSpPr>
            <p:nvPr/>
          </p:nvSpPr>
          <p:spPr bwMode="gray">
            <a:xfrm>
              <a:off x="2451" y="1953"/>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36" name="Oval 36"/>
            <p:cNvSpPr>
              <a:spLocks noChangeArrowheads="1"/>
            </p:cNvSpPr>
            <p:nvPr/>
          </p:nvSpPr>
          <p:spPr bwMode="gray">
            <a:xfrm>
              <a:off x="2502" y="1976"/>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51237" name="Text Box 37"/>
          <p:cNvSpPr txBox="1">
            <a:spLocks noChangeArrowheads="1"/>
          </p:cNvSpPr>
          <p:nvPr/>
        </p:nvSpPr>
        <p:spPr bwMode="auto">
          <a:xfrm>
            <a:off x="3776640" y="3336121"/>
            <a:ext cx="15573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800" smtClean="0"/>
              <a:t>Thiết bị di động</a:t>
            </a:r>
            <a:endParaRPr lang="en-US" sz="2800">
              <a:solidFill>
                <a:srgbClr val="000000"/>
              </a:solidFill>
            </a:endParaRPr>
          </a:p>
        </p:txBody>
      </p:sp>
      <p:sp>
        <p:nvSpPr>
          <p:cNvPr id="51238" name="Text Box 38"/>
          <p:cNvSpPr txBox="1">
            <a:spLocks noChangeArrowheads="1"/>
          </p:cNvSpPr>
          <p:nvPr/>
        </p:nvSpPr>
        <p:spPr bwMode="auto">
          <a:xfrm>
            <a:off x="4081429" y="1248361"/>
            <a:ext cx="10615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Notebook</a:t>
            </a:r>
            <a:endParaRPr lang="en-US" sz="1600"/>
          </a:p>
        </p:txBody>
      </p:sp>
      <p:sp>
        <p:nvSpPr>
          <p:cNvPr id="51239" name="Text Box 39"/>
          <p:cNvSpPr txBox="1">
            <a:spLocks noChangeArrowheads="1"/>
          </p:cNvSpPr>
          <p:nvPr/>
        </p:nvSpPr>
        <p:spPr bwMode="auto">
          <a:xfrm>
            <a:off x="4325013" y="6033315"/>
            <a:ext cx="604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PDA</a:t>
            </a:r>
            <a:endParaRPr lang="en-US" sz="1600"/>
          </a:p>
        </p:txBody>
      </p:sp>
      <p:sp>
        <p:nvSpPr>
          <p:cNvPr id="51240" name="Text Box 40"/>
          <p:cNvSpPr txBox="1">
            <a:spLocks noChangeArrowheads="1"/>
          </p:cNvSpPr>
          <p:nvPr/>
        </p:nvSpPr>
        <p:spPr bwMode="auto">
          <a:xfrm>
            <a:off x="6629400" y="3632200"/>
            <a:ext cx="15872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nghe nhạc</a:t>
            </a:r>
            <a:endParaRPr lang="en-US" sz="1600"/>
          </a:p>
        </p:txBody>
      </p:sp>
      <p:sp>
        <p:nvSpPr>
          <p:cNvPr id="51242" name="Text Box 42"/>
          <p:cNvSpPr txBox="1">
            <a:spLocks noChangeArrowheads="1"/>
          </p:cNvSpPr>
          <p:nvPr/>
        </p:nvSpPr>
        <p:spPr bwMode="auto">
          <a:xfrm>
            <a:off x="767050" y="2082247"/>
            <a:ext cx="21788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thông minh</a:t>
            </a:r>
            <a:endParaRPr lang="en-US" sz="1600"/>
          </a:p>
        </p:txBody>
      </p:sp>
      <p:sp>
        <p:nvSpPr>
          <p:cNvPr id="51243" name="Text Box 43"/>
          <p:cNvSpPr txBox="1">
            <a:spLocks noChangeArrowheads="1"/>
          </p:cNvSpPr>
          <p:nvPr/>
        </p:nvSpPr>
        <p:spPr bwMode="auto">
          <a:xfrm>
            <a:off x="548855" y="3662363"/>
            <a:ext cx="18357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smtClean="0"/>
              <a:t>Điện thoại di động</a:t>
            </a:r>
            <a:endParaRPr lang="en-US" sz="1600"/>
          </a:p>
        </p:txBody>
      </p:sp>
      <p:grpSp>
        <p:nvGrpSpPr>
          <p:cNvPr id="51244" name="Group 44"/>
          <p:cNvGrpSpPr>
            <a:grpSpLocks/>
          </p:cNvGrpSpPr>
          <p:nvPr/>
        </p:nvGrpSpPr>
        <p:grpSpPr bwMode="auto">
          <a:xfrm>
            <a:off x="2514600" y="3657600"/>
            <a:ext cx="360363" cy="360363"/>
            <a:chOff x="2109" y="3612"/>
            <a:chExt cx="227" cy="227"/>
          </a:xfrm>
        </p:grpSpPr>
        <p:sp>
          <p:nvSpPr>
            <p:cNvPr id="51245" name="Oval 45"/>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6" name="Oval 46"/>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47" name="Group 47"/>
          <p:cNvGrpSpPr>
            <a:grpSpLocks/>
          </p:cNvGrpSpPr>
          <p:nvPr/>
        </p:nvGrpSpPr>
        <p:grpSpPr bwMode="auto">
          <a:xfrm>
            <a:off x="3045941" y="2227455"/>
            <a:ext cx="360363" cy="360363"/>
            <a:chOff x="2109" y="3612"/>
            <a:chExt cx="227" cy="227"/>
          </a:xfrm>
        </p:grpSpPr>
        <p:sp>
          <p:nvSpPr>
            <p:cNvPr id="51248"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49"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0" name="Group 50"/>
          <p:cNvGrpSpPr>
            <a:grpSpLocks/>
          </p:cNvGrpSpPr>
          <p:nvPr/>
        </p:nvGrpSpPr>
        <p:grpSpPr bwMode="auto">
          <a:xfrm>
            <a:off x="4482878" y="1668535"/>
            <a:ext cx="360363" cy="360363"/>
            <a:chOff x="2109" y="3612"/>
            <a:chExt cx="227" cy="227"/>
          </a:xfrm>
        </p:grpSpPr>
        <p:sp>
          <p:nvSpPr>
            <p:cNvPr id="51251" name="Oval 51"/>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2" name="Oval 52"/>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3" name="Group 53"/>
          <p:cNvGrpSpPr>
            <a:grpSpLocks/>
          </p:cNvGrpSpPr>
          <p:nvPr/>
        </p:nvGrpSpPr>
        <p:grpSpPr bwMode="auto">
          <a:xfrm>
            <a:off x="6248400" y="3581400"/>
            <a:ext cx="360363" cy="360363"/>
            <a:chOff x="2109" y="3612"/>
            <a:chExt cx="227" cy="227"/>
          </a:xfrm>
        </p:grpSpPr>
        <p:sp>
          <p:nvSpPr>
            <p:cNvPr id="51254" name="Oval 54"/>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5" name="Oval 55"/>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51256" name="Group 56"/>
          <p:cNvGrpSpPr>
            <a:grpSpLocks/>
          </p:cNvGrpSpPr>
          <p:nvPr/>
        </p:nvGrpSpPr>
        <p:grpSpPr bwMode="auto">
          <a:xfrm>
            <a:off x="5716685" y="4949032"/>
            <a:ext cx="360363" cy="360363"/>
            <a:chOff x="2109" y="3612"/>
            <a:chExt cx="227" cy="227"/>
          </a:xfrm>
        </p:grpSpPr>
        <p:sp>
          <p:nvSpPr>
            <p:cNvPr id="51257" name="Oval 57"/>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1258" name="Oval 58"/>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5" name="Group 47"/>
          <p:cNvGrpSpPr>
            <a:grpSpLocks/>
          </p:cNvGrpSpPr>
          <p:nvPr/>
        </p:nvGrpSpPr>
        <p:grpSpPr bwMode="auto">
          <a:xfrm>
            <a:off x="5776216" y="2251524"/>
            <a:ext cx="360363" cy="360363"/>
            <a:chOff x="2109" y="3612"/>
            <a:chExt cx="227" cy="227"/>
          </a:xfrm>
        </p:grpSpPr>
        <p:sp>
          <p:nvSpPr>
            <p:cNvPr id="46"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47"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48" name="Group 47"/>
          <p:cNvGrpSpPr>
            <a:grpSpLocks/>
          </p:cNvGrpSpPr>
          <p:nvPr/>
        </p:nvGrpSpPr>
        <p:grpSpPr bwMode="auto">
          <a:xfrm>
            <a:off x="3152558" y="4983163"/>
            <a:ext cx="360363" cy="360363"/>
            <a:chOff x="2109" y="3612"/>
            <a:chExt cx="227" cy="227"/>
          </a:xfrm>
        </p:grpSpPr>
        <p:sp>
          <p:nvSpPr>
            <p:cNvPr id="49" name="Oval 48"/>
            <p:cNvSpPr>
              <a:spLocks noChangeArrowheads="1"/>
            </p:cNvSpPr>
            <p:nvPr/>
          </p:nvSpPr>
          <p:spPr bwMode="gray">
            <a:xfrm>
              <a:off x="2109" y="3612"/>
              <a:ext cx="227" cy="22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a:p>
          </p:txBody>
        </p:sp>
        <p:sp>
          <p:nvSpPr>
            <p:cNvPr id="50" name="Oval 49"/>
            <p:cNvSpPr>
              <a:spLocks noChangeArrowheads="1"/>
            </p:cNvSpPr>
            <p:nvPr/>
          </p:nvSpPr>
          <p:spPr bwMode="gray">
            <a:xfrm>
              <a:off x="2119" y="3631"/>
              <a:ext cx="141" cy="142"/>
            </a:xfrm>
            <a:prstGeom prst="ellipse">
              <a:avLst/>
            </a:prstGeom>
            <a:gradFill rotWithShape="1">
              <a:gsLst>
                <a:gs pos="0">
                  <a:schemeClr val="accent2">
                    <a:gamma/>
                    <a:tint val="36471"/>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sp>
        <p:nvSpPr>
          <p:cNvPr id="51" name="AutoShape 3"/>
          <p:cNvSpPr>
            <a:spLocks noChangeArrowheads="1"/>
          </p:cNvSpPr>
          <p:nvPr/>
        </p:nvSpPr>
        <p:spPr bwMode="gray">
          <a:xfrm rot="16200000">
            <a:off x="4266979" y="2334599"/>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AutoShape 3"/>
          <p:cNvSpPr>
            <a:spLocks noChangeArrowheads="1"/>
          </p:cNvSpPr>
          <p:nvPr/>
        </p:nvSpPr>
        <p:spPr bwMode="gray">
          <a:xfrm rot="5400000">
            <a:off x="4231259" y="4895880"/>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Text Box 38"/>
          <p:cNvSpPr txBox="1">
            <a:spLocks noChangeArrowheads="1"/>
          </p:cNvSpPr>
          <p:nvPr/>
        </p:nvSpPr>
        <p:spPr bwMode="auto">
          <a:xfrm>
            <a:off x="6153543" y="1942711"/>
            <a:ext cx="1486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Máy tính bảng</a:t>
            </a:r>
            <a:endParaRPr lang="en-US" sz="1600"/>
          </a:p>
        </p:txBody>
      </p:sp>
      <p:sp>
        <p:nvSpPr>
          <p:cNvPr id="54" name="Text Box 40"/>
          <p:cNvSpPr txBox="1">
            <a:spLocks noChangeArrowheads="1"/>
          </p:cNvSpPr>
          <p:nvPr/>
        </p:nvSpPr>
        <p:spPr bwMode="auto">
          <a:xfrm>
            <a:off x="6066498" y="5164365"/>
            <a:ext cx="2736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chơi điện tử</a:t>
            </a:r>
            <a:endParaRPr lang="en-US" sz="1600"/>
          </a:p>
        </p:txBody>
      </p:sp>
      <p:sp>
        <p:nvSpPr>
          <p:cNvPr id="55" name="Text Box 40"/>
          <p:cNvSpPr txBox="1">
            <a:spLocks noChangeArrowheads="1"/>
          </p:cNvSpPr>
          <p:nvPr/>
        </p:nvSpPr>
        <p:spPr bwMode="auto">
          <a:xfrm>
            <a:off x="488253" y="5164365"/>
            <a:ext cx="2759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t>Thiết bị di động công nghiệp</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7A54E1E4-31D2-4635-9AD2-40AAC9D00496}" type="slidenum">
              <a:rPr lang="en-US" smtClean="0"/>
              <a:pPr/>
              <a:t>30</a:t>
            </a:fld>
            <a:endParaRPr lang="en-US"/>
          </a:p>
        </p:txBody>
      </p:sp>
      <p:grpSp>
        <p:nvGrpSpPr>
          <p:cNvPr id="5" name="Group 4"/>
          <p:cNvGrpSpPr/>
          <p:nvPr/>
        </p:nvGrpSpPr>
        <p:grpSpPr>
          <a:xfrm>
            <a:off x="125505" y="3824262"/>
            <a:ext cx="5280163" cy="619337"/>
            <a:chOff x="125505" y="3824262"/>
            <a:chExt cx="5280163" cy="619337"/>
          </a:xfrm>
        </p:grpSpPr>
        <mc:AlternateContent xmlns:mc="http://schemas.openxmlformats.org/markup-compatibility/2006" xmlns:a14="http://schemas.microsoft.com/office/drawing/2010/main">
          <mc:Choice Requires="a14">
            <p:sp>
              <p:nvSpPr>
                <p:cNvPr id="2" name="Rectangle 1"/>
                <p:cNvSpPr/>
                <p:nvPr/>
              </p:nvSpPr>
              <p:spPr>
                <a:xfrm>
                  <a:off x="566651" y="3824262"/>
                  <a:ext cx="4839017"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e>
                            </m:d>
                            <m:r>
                              <a:rPr lang="en-US" sz="2400" i="1">
                                <a:latin typeface="Cambria Math" panose="02040503050406030204" pitchFamily="18" charset="0"/>
                              </a:rPr>
                              <m:t>𝐷𝑎𝑛h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á</m:t>
                            </m:r>
                            <m:r>
                              <a:rPr lang="en-US" sz="2400" i="1">
                                <a:latin typeface="Cambria Math" panose="02040503050406030204" pitchFamily="18" charset="0"/>
                              </a:rPr>
                              <m:t>𝑐h</m:t>
                            </m:r>
                            <m:r>
                              <a:rPr lang="en-US" sz="2400" i="0">
                                <a:latin typeface="Cambria Math" panose="02040503050406030204" pitchFamily="18" charset="0"/>
                              </a:rPr>
                              <m:t> </m:t>
                            </m:r>
                            <m:r>
                              <a:rPr lang="en-US" sz="2400" i="1">
                                <a:latin typeface="Cambria Math" panose="02040503050406030204" pitchFamily="18" charset="0"/>
                              </a:rPr>
                              <m:t>𝑠</m:t>
                            </m:r>
                            <m:r>
                              <a:rPr lang="en-US" sz="2400" i="0">
                                <a:latin typeface="Cambria Math" panose="02040503050406030204" pitchFamily="18" charset="0"/>
                              </a:rPr>
                              <m:t>ả</m:t>
                            </m:r>
                            <m:r>
                              <a:rPr lang="en-US" sz="2400" i="1">
                                <a:latin typeface="Cambria Math" panose="02040503050406030204" pitchFamily="18" charset="0"/>
                              </a:rPr>
                              <m:t>𝑛</m:t>
                            </m:r>
                            <m:r>
                              <a:rPr lang="en-US" sz="2400" i="0">
                                <a:latin typeface="Cambria Math" panose="02040503050406030204" pitchFamily="18" charset="0"/>
                              </a:rPr>
                              <m:t> </m:t>
                            </m:r>
                            <m:r>
                              <a:rPr lang="en-US" sz="2400" i="1">
                                <a:latin typeface="Cambria Math" panose="02040503050406030204" pitchFamily="18" charset="0"/>
                              </a:rPr>
                              <m:t>𝑝h</m:t>
                            </m:r>
                            <m:r>
                              <a:rPr lang="en-US" sz="2400" i="0">
                                <a:latin typeface="Cambria Math" panose="02040503050406030204" pitchFamily="18" charset="0"/>
                              </a:rPr>
                              <m:t>ẩ</m:t>
                            </m:r>
                            <m:r>
                              <a:rPr lang="en-US" sz="2400" i="1">
                                <a:latin typeface="Cambria Math" panose="02040503050406030204" pitchFamily="18" charset="0"/>
                              </a:rPr>
                              <m:t>𝑚</m:t>
                            </m:r>
                          </m:e>
                        </m:groupChr>
                        <m:r>
                          <a:rPr lang="en-US" sz="2400" i="1">
                            <a:latin typeface="Cambria Math" panose="02040503050406030204" pitchFamily="18" charset="0"/>
                          </a:rPr>
                          <m:t>𝐶</m:t>
                        </m:r>
                      </m:oMath>
                    </m:oMathPara>
                  </a14:m>
                  <a:endParaRPr lang="en-US" sz="2400"/>
                </a:p>
              </p:txBody>
            </p:sp>
          </mc:Choice>
          <mc:Fallback xmlns="">
            <p:sp>
              <p:nvSpPr>
                <p:cNvPr id="2" name="Rectangle 1"/>
                <p:cNvSpPr>
                  <a:spLocks noRot="1" noChangeAspect="1" noMove="1" noResize="1" noEditPoints="1" noAdjustHandles="1" noChangeArrowheads="1" noChangeShapeType="1" noTextEdit="1"/>
                </p:cNvSpPr>
                <p:nvPr/>
              </p:nvSpPr>
              <p:spPr>
                <a:xfrm>
                  <a:off x="566651" y="3824262"/>
                  <a:ext cx="4839017" cy="619337"/>
                </a:xfrm>
                <a:prstGeom prst="rect">
                  <a:avLst/>
                </a:prstGeom>
                <a:blipFill rotWithShape="0">
                  <a:blip r:embed="rId3"/>
                  <a:stretch>
                    <a:fillRect/>
                  </a:stretch>
                </a:blipFill>
              </p:spPr>
              <p:txBody>
                <a:bodyPr/>
                <a:lstStyle/>
                <a:p>
                  <a:r>
                    <a:rPr lang="en-US">
                      <a:noFill/>
                    </a:rPr>
                    <a:t> </a:t>
                  </a:r>
                </a:p>
              </p:txBody>
            </p:sp>
          </mc:Fallback>
        </mc:AlternateContent>
        <p:sp>
          <p:nvSpPr>
            <p:cNvPr id="42" name="TextBox 41"/>
            <p:cNvSpPr txBox="1"/>
            <p:nvPr/>
          </p:nvSpPr>
          <p:spPr>
            <a:xfrm>
              <a:off x="125505" y="3968200"/>
              <a:ext cx="441146" cy="461665"/>
            </a:xfrm>
            <a:prstGeom prst="rect">
              <a:avLst/>
            </a:prstGeom>
            <a:noFill/>
          </p:spPr>
          <p:txBody>
            <a:bodyPr wrap="none" rtlCol="0">
              <a:spAutoFit/>
            </a:bodyPr>
            <a:lstStyle/>
            <a:p>
              <a:r>
                <a:rPr lang="en-US" sz="2400" b="1"/>
                <a:t>3</a:t>
              </a:r>
              <a:r>
                <a:rPr lang="en-US" sz="2400" b="1" smtClean="0"/>
                <a:t>.</a:t>
              </a:r>
              <a:endParaRPr lang="en-US" sz="2400" b="1"/>
            </a:p>
          </p:txBody>
        </p:sp>
      </p:grpSp>
      <p:grpSp>
        <p:nvGrpSpPr>
          <p:cNvPr id="10" name="Group 9"/>
          <p:cNvGrpSpPr/>
          <p:nvPr/>
        </p:nvGrpSpPr>
        <p:grpSpPr>
          <a:xfrm>
            <a:off x="131243" y="5637320"/>
            <a:ext cx="8606106" cy="1051635"/>
            <a:chOff x="131243" y="5637320"/>
            <a:chExt cx="8606106" cy="1051635"/>
          </a:xfrm>
        </p:grpSpPr>
        <mc:AlternateContent xmlns:mc="http://schemas.openxmlformats.org/markup-compatibility/2006" xmlns:a14="http://schemas.microsoft.com/office/drawing/2010/main">
          <mc:Choice Requires="a14">
            <p:sp>
              <p:nvSpPr>
                <p:cNvPr id="6" name="Rectangle 5"/>
                <p:cNvSpPr/>
                <p:nvPr/>
              </p:nvSpPr>
              <p:spPr>
                <a:xfrm>
                  <a:off x="566651" y="5637320"/>
                  <a:ext cx="8170698" cy="1051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𝑀</m:t>
                                                  </m:r>
                                                </m:sub>
                                              </m:sSub>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𝐴𝑀</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𝑀</m:t>
                                      </m:r>
                                    </m:sub>
                                  </m:sSub>
                                </m:sub>
                              </m:sSub>
                            </m:e>
                          </m:mr>
                        </m:m>
                        <m:r>
                          <a:rPr lang="en-US" sz="2400" i="0">
                            <a:latin typeface="Cambria Math" panose="02040503050406030204" pitchFamily="18" charset="0"/>
                          </a:rPr>
                          <m:t>  </m:t>
                        </m:r>
                        <m:r>
                          <a:rPr lang="en-US" sz="2400" i="1">
                            <a:latin typeface="Cambria Math" panose="02040503050406030204" pitchFamily="18" charset="0"/>
                          </a:rPr>
                          <m:t>𝐶</m:t>
                        </m:r>
                      </m:oMath>
                    </m:oMathPara>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566651" y="5637320"/>
                  <a:ext cx="8170698" cy="1051635"/>
                </a:xfrm>
                <a:prstGeom prst="rect">
                  <a:avLst/>
                </a:prstGeom>
                <a:blipFill rotWithShape="0">
                  <a:blip r:embed="rId5"/>
                  <a:stretch>
                    <a:fillRect/>
                  </a:stretch>
                </a:blipFill>
              </p:spPr>
              <p:txBody>
                <a:bodyPr/>
                <a:lstStyle/>
                <a:p>
                  <a:r>
                    <a:rPr lang="en-US">
                      <a:noFill/>
                    </a:rPr>
                    <a:t> </a:t>
                  </a:r>
                </a:p>
              </p:txBody>
            </p:sp>
          </mc:Fallback>
        </mc:AlternateContent>
        <p:sp>
          <p:nvSpPr>
            <p:cNvPr id="53" name="TextBox 52"/>
            <p:cNvSpPr txBox="1"/>
            <p:nvPr/>
          </p:nvSpPr>
          <p:spPr>
            <a:xfrm>
              <a:off x="131243" y="5932304"/>
              <a:ext cx="441146" cy="461665"/>
            </a:xfrm>
            <a:prstGeom prst="rect">
              <a:avLst/>
            </a:prstGeom>
            <a:noFill/>
          </p:spPr>
          <p:txBody>
            <a:bodyPr wrap="none" rtlCol="0">
              <a:spAutoFit/>
            </a:bodyPr>
            <a:lstStyle/>
            <a:p>
              <a:r>
                <a:rPr lang="en-US" sz="2400" b="1"/>
                <a:t>5</a:t>
              </a:r>
              <a:r>
                <a:rPr lang="en-US" sz="2400" b="1" smtClean="0"/>
                <a:t>.</a:t>
              </a:r>
              <a:endParaRPr lang="en-US" sz="2400" b="1"/>
            </a:p>
          </p:txBody>
        </p:sp>
        <p:cxnSp>
          <p:nvCxnSpPr>
            <p:cNvPr id="55" name="Straight Arrow Connector 54"/>
            <p:cNvCxnSpPr/>
            <p:nvPr/>
          </p:nvCxnSpPr>
          <p:spPr>
            <a:xfrm>
              <a:off x="1203960" y="6096000"/>
              <a:ext cx="6949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25505" y="4671854"/>
            <a:ext cx="5162951" cy="917559"/>
            <a:chOff x="125505" y="4671854"/>
            <a:chExt cx="5162951" cy="917559"/>
          </a:xfrm>
        </p:grpSpPr>
        <mc:AlternateContent xmlns:mc="http://schemas.openxmlformats.org/markup-compatibility/2006" xmlns:a14="http://schemas.microsoft.com/office/drawing/2010/main">
          <mc:Choice Requires="a14">
            <p:sp>
              <p:nvSpPr>
                <p:cNvPr id="4" name="Rectangle 3"/>
                <p:cNvSpPr/>
                <p:nvPr/>
              </p:nvSpPr>
              <p:spPr>
                <a:xfrm>
                  <a:off x="566651" y="4671854"/>
                  <a:ext cx="4721805" cy="917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0">
                            <a:latin typeface="Cambria Math" panose="02040503050406030204" pitchFamily="18" charset="0"/>
                          </a:rPr>
                          <m:t> </m:t>
                        </m:r>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sub>
                                  <m:sSub>
                                    <m:sSubPr>
                                      <m:ctrlPr>
                                        <a:rPr lang="en-US" sz="2400" i="1">
                                          <a:latin typeface="Cambria Math" panose="02040503050406030204" pitchFamily="18" charset="0"/>
                                        </a:rPr>
                                      </m:ctrlPr>
                                    </m:sSubPr>
                                    <m:e>
                                      <m:r>
                                        <a:rPr lang="en-US" sz="2400" i="1">
                                          <a:latin typeface="Cambria Math" panose="02040503050406030204" pitchFamily="18" charset="0"/>
                                        </a:rPr>
                                        <m:t>𝑃𝐾</m:t>
                                      </m:r>
                                    </m:e>
                                    <m:sub>
                                      <m:r>
                                        <a:rPr lang="en-US" sz="2400" i="1">
                                          <a:latin typeface="Cambria Math" panose="02040503050406030204" pitchFamily="18" charset="0"/>
                                        </a:rPr>
                                        <m:t>𝑀</m:t>
                                      </m:r>
                                    </m:sub>
                                  </m:sSub>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𝐶𝑒𝑟𝑡</m:t>
                                  </m:r>
                                </m:e>
                                <m:sub>
                                  <m:r>
                                    <a:rPr lang="en-US" sz="2400" i="1">
                                      <a:latin typeface="Cambria Math" panose="02040503050406030204" pitchFamily="18" charset="0"/>
                                    </a:rPr>
                                    <m:t>𝐶</m:t>
                                  </m:r>
                                </m:sub>
                              </m:sSub>
                              <m:r>
                                <a:rPr lang="en-US" sz="2400" i="0">
                                  <a:latin typeface="Cambria Math" panose="02040503050406030204" pitchFamily="18" charset="0"/>
                                </a:rPr>
                                <m:t>|</m:t>
                              </m:r>
                              <m:r>
                                <a:rPr lang="en-US" sz="2400" i="1">
                                  <a:latin typeface="Cambria Math" panose="02040503050406030204" pitchFamily="18" charset="0"/>
                                </a:rPr>
                                <m:t>𝑆𝐼𝐺</m:t>
                              </m:r>
                            </m:e>
                          </m:mr>
                          <m:mr>
                            <m:e>
                              <m:r>
                                <a:rPr lang="en-US" sz="2400" i="1">
                                  <a:latin typeface="Cambria Math" panose="02040503050406030204" pitchFamily="18" charset="0"/>
                                </a:rPr>
                                <m:t>𝑆𝐼𝐺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𝐶</m:t>
                                      </m:r>
                                    </m:sub>
                                  </m:sSub>
                                </m:sub>
                              </m:sSub>
                            </m:e>
                          </m:mr>
                        </m:m>
                        <m:r>
                          <a:rPr lang="en-US" sz="2400" i="0">
                            <a:latin typeface="Cambria Math" panose="02040503050406030204" pitchFamily="18" charset="0"/>
                          </a:rPr>
                          <m:t> </m:t>
                        </m:r>
                        <m:r>
                          <a:rPr lang="en-US" sz="2400" i="1">
                            <a:latin typeface="Cambria Math" panose="02040503050406030204" pitchFamily="18" charset="0"/>
                          </a:rPr>
                          <m:t>𝑀</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566651" y="4671854"/>
                  <a:ext cx="4721805" cy="917559"/>
                </a:xfrm>
                <a:prstGeom prst="rect">
                  <a:avLst/>
                </a:prstGeom>
                <a:blipFill rotWithShape="0">
                  <a:blip r:embed="rId4"/>
                  <a:stretch>
                    <a:fillRect/>
                  </a:stretch>
                </a:blipFill>
              </p:spPr>
              <p:txBody>
                <a:bodyPr/>
                <a:lstStyle/>
                <a:p>
                  <a:r>
                    <a:rPr lang="en-US">
                      <a:noFill/>
                    </a:rPr>
                    <a:t> </a:t>
                  </a:r>
                </a:p>
              </p:txBody>
            </p:sp>
          </mc:Fallback>
        </mc:AlternateContent>
        <p:sp>
          <p:nvSpPr>
            <p:cNvPr id="52" name="TextBox 51"/>
            <p:cNvSpPr txBox="1"/>
            <p:nvPr/>
          </p:nvSpPr>
          <p:spPr>
            <a:xfrm>
              <a:off x="125505" y="4882769"/>
              <a:ext cx="441146" cy="461665"/>
            </a:xfrm>
            <a:prstGeom prst="rect">
              <a:avLst/>
            </a:prstGeom>
            <a:noFill/>
          </p:spPr>
          <p:txBody>
            <a:bodyPr wrap="none" rtlCol="0">
              <a:spAutoFit/>
            </a:bodyPr>
            <a:lstStyle/>
            <a:p>
              <a:r>
                <a:rPr lang="en-US" sz="2400" b="1" smtClean="0"/>
                <a:t>4.</a:t>
              </a:r>
              <a:endParaRPr lang="en-US" sz="2400" b="1"/>
            </a:p>
          </p:txBody>
        </p:sp>
        <p:cxnSp>
          <p:nvCxnSpPr>
            <p:cNvPr id="56" name="Straight Arrow Connector 55"/>
            <p:cNvCxnSpPr/>
            <p:nvPr/>
          </p:nvCxnSpPr>
          <p:spPr>
            <a:xfrm>
              <a:off x="976049" y="5156200"/>
              <a:ext cx="39114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Cloud 74"/>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77" name="Picture 76"/>
          <p:cNvPicPr>
            <a:picLocks noChangeAspect="1"/>
          </p:cNvPicPr>
          <p:nvPr/>
        </p:nvPicPr>
        <p:blipFill>
          <a:blip r:embed="rId6"/>
          <a:stretch>
            <a:fillRect/>
          </a:stretch>
        </p:blipFill>
        <p:spPr>
          <a:xfrm>
            <a:off x="7239000" y="1219201"/>
            <a:ext cx="1373120" cy="2375716"/>
          </a:xfrm>
          <a:prstGeom prst="rect">
            <a:avLst/>
          </a:prstGeom>
        </p:spPr>
      </p:pic>
      <p:sp>
        <p:nvSpPr>
          <p:cNvPr id="78" name="TextBox 77"/>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grpSp>
        <p:nvGrpSpPr>
          <p:cNvPr id="12" name="Group 11"/>
          <p:cNvGrpSpPr/>
          <p:nvPr/>
        </p:nvGrpSpPr>
        <p:grpSpPr>
          <a:xfrm>
            <a:off x="2895600" y="762000"/>
            <a:ext cx="3657600" cy="369332"/>
            <a:chOff x="2895600" y="762000"/>
            <a:chExt cx="3657600" cy="369332"/>
          </a:xfrm>
        </p:grpSpPr>
        <p:cxnSp>
          <p:nvCxnSpPr>
            <p:cNvPr id="79" name="Straight Arrow Connector 78"/>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grpSp>
      <p:grpSp>
        <p:nvGrpSpPr>
          <p:cNvPr id="13" name="Group 12"/>
          <p:cNvGrpSpPr/>
          <p:nvPr/>
        </p:nvGrpSpPr>
        <p:grpSpPr>
          <a:xfrm>
            <a:off x="2895600" y="1167410"/>
            <a:ext cx="3657600" cy="369332"/>
            <a:chOff x="2895600" y="1167410"/>
            <a:chExt cx="3657600" cy="369332"/>
          </a:xfrm>
        </p:grpSpPr>
        <p:cxnSp>
          <p:nvCxnSpPr>
            <p:cNvPr id="80" name="Straight Arrow Connector 79"/>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grpSp>
      <p:grpSp>
        <p:nvGrpSpPr>
          <p:cNvPr id="3" name="Group 2"/>
          <p:cNvGrpSpPr/>
          <p:nvPr/>
        </p:nvGrpSpPr>
        <p:grpSpPr>
          <a:xfrm>
            <a:off x="2895600" y="1581826"/>
            <a:ext cx="3657600" cy="369332"/>
            <a:chOff x="2895600" y="1581826"/>
            <a:chExt cx="3657600" cy="369332"/>
          </a:xfrm>
        </p:grpSpPr>
        <p:cxnSp>
          <p:nvCxnSpPr>
            <p:cNvPr id="81" name="Straight Arrow Connector 80"/>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grpSp>
      <p:grpSp>
        <p:nvGrpSpPr>
          <p:cNvPr id="7" name="Group 6"/>
          <p:cNvGrpSpPr/>
          <p:nvPr/>
        </p:nvGrpSpPr>
        <p:grpSpPr>
          <a:xfrm>
            <a:off x="2895600" y="2027026"/>
            <a:ext cx="3657600" cy="369332"/>
            <a:chOff x="2895600" y="2027026"/>
            <a:chExt cx="3657600" cy="369332"/>
          </a:xfrm>
        </p:grpSpPr>
        <p:cxnSp>
          <p:nvCxnSpPr>
            <p:cNvPr id="82" name="Straight Arrow Connector 81"/>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grpSp>
      <p:grpSp>
        <p:nvGrpSpPr>
          <p:cNvPr id="9" name="Group 8"/>
          <p:cNvGrpSpPr/>
          <p:nvPr/>
        </p:nvGrpSpPr>
        <p:grpSpPr>
          <a:xfrm>
            <a:off x="2895600" y="2493095"/>
            <a:ext cx="3657600" cy="369332"/>
            <a:chOff x="2895600" y="2493095"/>
            <a:chExt cx="3657600" cy="369332"/>
          </a:xfrm>
        </p:grpSpPr>
        <p:cxnSp>
          <p:nvCxnSpPr>
            <p:cNvPr id="83" name="Straight Arrow Connector 82"/>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sp>
        <p:nvSpPr>
          <p:cNvPr id="91" name="TextBox 9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sp>
        <p:nvSpPr>
          <p:cNvPr id="11" name="Title 10"/>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116353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42"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21851" y="1781786"/>
            <a:ext cx="1172159" cy="2028021"/>
          </a:xfrm>
          <a:prstGeom prst="rect">
            <a:avLst/>
          </a:prstGeom>
        </p:spPr>
      </p:pic>
      <p:sp>
        <p:nvSpPr>
          <p:cNvPr id="7" name="TextBox 6"/>
          <p:cNvSpPr txBox="1"/>
          <p:nvPr/>
        </p:nvSpPr>
        <p:spPr>
          <a:xfrm>
            <a:off x="8217589" y="2857315"/>
            <a:ext cx="481222" cy="584775"/>
          </a:xfrm>
          <a:prstGeom prst="rect">
            <a:avLst/>
          </a:prstGeom>
          <a:noFill/>
        </p:spPr>
        <p:txBody>
          <a:bodyPr wrap="none" rtlCol="0">
            <a:spAutoFit/>
          </a:bodyPr>
          <a:lstStyle/>
          <a:p>
            <a:r>
              <a:rPr lang="en-US" sz="3200" b="1" smtClean="0"/>
              <a:t>C</a:t>
            </a:r>
            <a:endParaRPr lang="en-US" sz="3200" b="1"/>
          </a:p>
        </p:txBody>
      </p:sp>
      <p:pic>
        <p:nvPicPr>
          <p:cNvPr id="8" name="Picture 7"/>
          <p:cNvPicPr>
            <a:picLocks noChangeAspect="1"/>
          </p:cNvPicPr>
          <p:nvPr/>
        </p:nvPicPr>
        <p:blipFill>
          <a:blip r:embed="rId4"/>
          <a:stretch>
            <a:fillRect/>
          </a:stretch>
        </p:blipFill>
        <p:spPr>
          <a:xfrm>
            <a:off x="7000875" y="5112358"/>
            <a:ext cx="1457325" cy="1314450"/>
          </a:xfrm>
          <a:prstGeom prst="rect">
            <a:avLst/>
          </a:prstGeom>
        </p:spPr>
      </p:pic>
      <p:pic>
        <p:nvPicPr>
          <p:cNvPr id="24" name="Picture 23"/>
          <p:cNvPicPr>
            <a:picLocks noChangeAspect="1"/>
          </p:cNvPicPr>
          <p:nvPr/>
        </p:nvPicPr>
        <p:blipFill>
          <a:blip r:embed="rId5"/>
          <a:stretch>
            <a:fillRect/>
          </a:stretch>
        </p:blipFill>
        <p:spPr>
          <a:xfrm>
            <a:off x="1772430" y="4902808"/>
            <a:ext cx="1428750" cy="1524000"/>
          </a:xfrm>
          <a:prstGeom prst="rect">
            <a:avLst/>
          </a:prstGeom>
        </p:spPr>
      </p:pic>
      <p:sp>
        <p:nvSpPr>
          <p:cNvPr id="25" name="Slide Number Placeholder 24"/>
          <p:cNvSpPr>
            <a:spLocks noGrp="1"/>
          </p:cNvSpPr>
          <p:nvPr>
            <p:ph type="sldNum" sz="quarter" idx="12"/>
          </p:nvPr>
        </p:nvSpPr>
        <p:spPr/>
        <p:txBody>
          <a:bodyPr/>
          <a:lstStyle/>
          <a:p>
            <a:fld id="{7A54E1E4-31D2-4635-9AD2-40AAC9D00496}" type="slidenum">
              <a:rPr lang="en-US" smtClean="0"/>
              <a:pPr/>
              <a:t>31</a:t>
            </a:fld>
            <a:endParaRPr lang="en-US"/>
          </a:p>
        </p:txBody>
      </p:sp>
      <p:sp>
        <p:nvSpPr>
          <p:cNvPr id="27" name="TextBox 26"/>
          <p:cNvSpPr txBox="1"/>
          <p:nvPr/>
        </p:nvSpPr>
        <p:spPr>
          <a:xfrm>
            <a:off x="8394011" y="5240853"/>
            <a:ext cx="481222" cy="584775"/>
          </a:xfrm>
          <a:prstGeom prst="rect">
            <a:avLst/>
          </a:prstGeom>
          <a:noFill/>
        </p:spPr>
        <p:txBody>
          <a:bodyPr wrap="none" rtlCol="0">
            <a:spAutoFit/>
          </a:bodyPr>
          <a:lstStyle/>
          <a:p>
            <a:r>
              <a:rPr lang="en-US" sz="3200" b="1" smtClean="0"/>
              <a:t>B</a:t>
            </a:r>
            <a:endParaRPr lang="en-US" sz="3200" b="1"/>
          </a:p>
        </p:txBody>
      </p:sp>
      <p:sp>
        <p:nvSpPr>
          <p:cNvPr id="28" name="TextBox 27"/>
          <p:cNvSpPr txBox="1"/>
          <p:nvPr/>
        </p:nvSpPr>
        <p:spPr>
          <a:xfrm>
            <a:off x="228600" y="4948465"/>
            <a:ext cx="1529586" cy="584775"/>
          </a:xfrm>
          <a:prstGeom prst="rect">
            <a:avLst/>
          </a:prstGeom>
          <a:noFill/>
        </p:spPr>
        <p:txBody>
          <a:bodyPr wrap="none" rtlCol="0">
            <a:spAutoFit/>
          </a:bodyPr>
          <a:lstStyle/>
          <a:p>
            <a:r>
              <a:rPr lang="en-US" sz="3200" b="1" smtClean="0"/>
              <a:t>FINEID</a:t>
            </a:r>
            <a:endParaRPr lang="en-US" sz="3200" b="1"/>
          </a:p>
        </p:txBody>
      </p:sp>
      <p:sp>
        <p:nvSpPr>
          <p:cNvPr id="26" name="TextBox 25"/>
          <p:cNvSpPr txBox="1"/>
          <p:nvPr/>
        </p:nvSpPr>
        <p:spPr>
          <a:xfrm>
            <a:off x="1481722" y="6426808"/>
            <a:ext cx="2165978" cy="369332"/>
          </a:xfrm>
          <a:prstGeom prst="rect">
            <a:avLst/>
          </a:prstGeom>
          <a:noFill/>
        </p:spPr>
        <p:txBody>
          <a:bodyPr wrap="none" rtlCol="0">
            <a:spAutoFit/>
          </a:bodyPr>
          <a:lstStyle/>
          <a:p>
            <a:r>
              <a:rPr lang="en-US" smtClean="0"/>
              <a:t>Cơ sở dữ liệu khóa</a:t>
            </a:r>
            <a:endParaRPr lang="en-US"/>
          </a:p>
        </p:txBody>
      </p:sp>
      <p:sp>
        <p:nvSpPr>
          <p:cNvPr id="29" name="TextBox 28"/>
          <p:cNvSpPr txBox="1"/>
          <p:nvPr/>
        </p:nvSpPr>
        <p:spPr>
          <a:xfrm>
            <a:off x="6749096" y="6438796"/>
            <a:ext cx="1313180" cy="369332"/>
          </a:xfrm>
          <a:prstGeom prst="rect">
            <a:avLst/>
          </a:prstGeom>
          <a:noFill/>
        </p:spPr>
        <p:txBody>
          <a:bodyPr wrap="none" rtlCol="0">
            <a:spAutoFit/>
          </a:bodyPr>
          <a:lstStyle/>
          <a:p>
            <a:r>
              <a:rPr lang="en-US" smtClean="0"/>
              <a:t>Ngân hàng</a:t>
            </a:r>
            <a:endParaRPr lang="en-US"/>
          </a:p>
        </p:txBody>
      </p:sp>
      <p:grpSp>
        <p:nvGrpSpPr>
          <p:cNvPr id="3" name="Group 2"/>
          <p:cNvGrpSpPr/>
          <p:nvPr/>
        </p:nvGrpSpPr>
        <p:grpSpPr>
          <a:xfrm>
            <a:off x="6480858" y="3936392"/>
            <a:ext cx="990600" cy="1245208"/>
            <a:chOff x="6480858" y="3936392"/>
            <a:chExt cx="990600" cy="1245208"/>
          </a:xfrm>
        </p:grpSpPr>
        <p:cxnSp>
          <p:nvCxnSpPr>
            <p:cNvPr id="43" name="Straight Arrow Connector 42"/>
            <p:cNvCxnSpPr/>
            <p:nvPr/>
          </p:nvCxnSpPr>
          <p:spPr>
            <a:xfrm>
              <a:off x="7405686" y="3936392"/>
              <a:ext cx="0" cy="1245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80858" y="4219800"/>
              <a:ext cx="990600" cy="923330"/>
            </a:xfrm>
            <a:prstGeom prst="rect">
              <a:avLst/>
            </a:prstGeom>
            <a:noFill/>
          </p:spPr>
          <p:txBody>
            <a:bodyPr wrap="square" rtlCol="0">
              <a:spAutoFit/>
            </a:bodyPr>
            <a:lstStyle/>
            <a:p>
              <a:pPr algn="ctr"/>
              <a:r>
                <a:rPr lang="en-US" smtClean="0"/>
                <a:t>6. Đơn thanh toán</a:t>
              </a:r>
              <a:endParaRPr lang="en-US"/>
            </a:p>
          </p:txBody>
        </p:sp>
      </p:grpSp>
      <p:grpSp>
        <p:nvGrpSpPr>
          <p:cNvPr id="6" name="Group 5"/>
          <p:cNvGrpSpPr/>
          <p:nvPr/>
        </p:nvGrpSpPr>
        <p:grpSpPr>
          <a:xfrm>
            <a:off x="7772400" y="3936392"/>
            <a:ext cx="1166471" cy="1245208"/>
            <a:chOff x="7772400" y="3936392"/>
            <a:chExt cx="1166471" cy="1245208"/>
          </a:xfrm>
        </p:grpSpPr>
        <p:cxnSp>
          <p:nvCxnSpPr>
            <p:cNvPr id="46" name="Straight Arrow Connector 45"/>
            <p:cNvCxnSpPr/>
            <p:nvPr/>
          </p:nvCxnSpPr>
          <p:spPr>
            <a:xfrm>
              <a:off x="7772400" y="3936392"/>
              <a:ext cx="0" cy="12452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49150" y="3978804"/>
              <a:ext cx="1089721" cy="1200329"/>
            </a:xfrm>
            <a:prstGeom prst="rect">
              <a:avLst/>
            </a:prstGeom>
            <a:noFill/>
          </p:spPr>
          <p:txBody>
            <a:bodyPr wrap="square" rtlCol="0">
              <a:spAutoFit/>
            </a:bodyPr>
            <a:lstStyle/>
            <a:p>
              <a:pPr algn="ctr"/>
              <a:r>
                <a:rPr lang="en-US" smtClean="0"/>
                <a:t>7. </a:t>
              </a:r>
            </a:p>
            <a:p>
              <a:pPr algn="ctr"/>
              <a:r>
                <a:rPr lang="en-US" smtClean="0"/>
                <a:t>Biên lai thanh toán</a:t>
              </a:r>
              <a:endParaRPr lang="en-US"/>
            </a:p>
          </p:txBody>
        </p:sp>
      </p:grpSp>
      <p:cxnSp>
        <p:nvCxnSpPr>
          <p:cNvPr id="54" name="Straight Arrow Connector 53"/>
          <p:cNvCxnSpPr/>
          <p:nvPr/>
        </p:nvCxnSpPr>
        <p:spPr>
          <a:xfrm flipH="1">
            <a:off x="3386665" y="3715396"/>
            <a:ext cx="3471337" cy="1729459"/>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518838" y="6127392"/>
            <a:ext cx="3466770" cy="920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29077" y="5383006"/>
            <a:ext cx="3236784" cy="646331"/>
          </a:xfrm>
          <a:prstGeom prst="rect">
            <a:avLst/>
          </a:prstGeom>
          <a:noFill/>
        </p:spPr>
        <p:txBody>
          <a:bodyPr wrap="none" rtlCol="0">
            <a:spAutoFit/>
          </a:bodyPr>
          <a:lstStyle/>
          <a:p>
            <a:pPr algn="ctr"/>
            <a:r>
              <a:rPr lang="en-US" smtClean="0"/>
              <a:t>Chứng nhận đảm bảo pháp lý</a:t>
            </a:r>
          </a:p>
          <a:p>
            <a:pPr algn="ctr"/>
            <a:r>
              <a:rPr lang="en-US" smtClean="0"/>
              <a:t>(CRL/OSCP)</a:t>
            </a:r>
            <a:endParaRPr lang="en-US"/>
          </a:p>
        </p:txBody>
      </p:sp>
      <p:grpSp>
        <p:nvGrpSpPr>
          <p:cNvPr id="11" name="Group 10"/>
          <p:cNvGrpSpPr/>
          <p:nvPr/>
        </p:nvGrpSpPr>
        <p:grpSpPr>
          <a:xfrm>
            <a:off x="84227" y="2426776"/>
            <a:ext cx="4604238" cy="644792"/>
            <a:chOff x="84227" y="2426776"/>
            <a:chExt cx="4604238" cy="644792"/>
          </a:xfrm>
        </p:grpSpPr>
        <mc:AlternateContent xmlns:mc="http://schemas.openxmlformats.org/markup-compatibility/2006" xmlns:a14="http://schemas.microsoft.com/office/drawing/2010/main">
          <mc:Choice Requires="a14">
            <p:sp>
              <p:nvSpPr>
                <p:cNvPr id="4" name="Rectangle 3"/>
                <p:cNvSpPr/>
                <p:nvPr/>
              </p:nvSpPr>
              <p:spPr>
                <a:xfrm>
                  <a:off x="440956" y="2426776"/>
                  <a:ext cx="4247509" cy="644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r>
                          <a:rPr lang="en-US" sz="2400" i="1">
                            <a:latin typeface="Cambria Math" panose="02040503050406030204" pitchFamily="18" charset="0"/>
                          </a:rPr>
                          <m:t>𝐶</m:t>
                        </m:r>
                      </m:oMath>
                    </m:oMathPara>
                  </a14:m>
                  <a:endParaRPr lang="en-US" sz="2400"/>
                </a:p>
              </p:txBody>
            </p:sp>
          </mc:Choice>
          <mc:Fallback xmlns="">
            <p:sp>
              <p:nvSpPr>
                <p:cNvPr id="4" name="Rectangle 3"/>
                <p:cNvSpPr>
                  <a:spLocks noRot="1" noChangeAspect="1" noMove="1" noResize="1" noEditPoints="1" noAdjustHandles="1" noChangeArrowheads="1" noChangeShapeType="1" noTextEdit="1"/>
                </p:cNvSpPr>
                <p:nvPr/>
              </p:nvSpPr>
              <p:spPr>
                <a:xfrm>
                  <a:off x="440956" y="2426776"/>
                  <a:ext cx="4247509" cy="644792"/>
                </a:xfrm>
                <a:prstGeom prst="rect">
                  <a:avLst/>
                </a:prstGeom>
                <a:blipFill rotWithShape="0">
                  <a:blip r:embed="rId7"/>
                  <a:stretch>
                    <a:fillRect/>
                  </a:stretch>
                </a:blipFill>
              </p:spPr>
              <p:txBody>
                <a:bodyPr/>
                <a:lstStyle/>
                <a:p>
                  <a:r>
                    <a:rPr lang="en-US">
                      <a:noFill/>
                    </a:rPr>
                    <a:t> </a:t>
                  </a:r>
                </a:p>
              </p:txBody>
            </p:sp>
          </mc:Fallback>
        </mc:AlternateContent>
        <p:sp>
          <p:nvSpPr>
            <p:cNvPr id="42" name="TextBox 41"/>
            <p:cNvSpPr txBox="1"/>
            <p:nvPr/>
          </p:nvSpPr>
          <p:spPr>
            <a:xfrm>
              <a:off x="84227" y="2592859"/>
              <a:ext cx="441146" cy="461665"/>
            </a:xfrm>
            <a:prstGeom prst="rect">
              <a:avLst/>
            </a:prstGeom>
            <a:noFill/>
          </p:spPr>
          <p:txBody>
            <a:bodyPr wrap="none" rtlCol="0">
              <a:spAutoFit/>
            </a:bodyPr>
            <a:lstStyle/>
            <a:p>
              <a:r>
                <a:rPr lang="en-US" sz="2400" b="1" smtClean="0"/>
                <a:t>7.</a:t>
              </a:r>
              <a:endParaRPr lang="en-US" sz="2400" b="1"/>
            </a:p>
          </p:txBody>
        </p:sp>
      </p:grpSp>
      <p:grpSp>
        <p:nvGrpSpPr>
          <p:cNvPr id="10" name="Group 9"/>
          <p:cNvGrpSpPr/>
          <p:nvPr/>
        </p:nvGrpSpPr>
        <p:grpSpPr>
          <a:xfrm>
            <a:off x="84227" y="1018103"/>
            <a:ext cx="8867344" cy="848822"/>
            <a:chOff x="84227" y="1018103"/>
            <a:chExt cx="8867344" cy="848822"/>
          </a:xfrm>
        </p:grpSpPr>
        <mc:AlternateContent xmlns:mc="http://schemas.openxmlformats.org/markup-compatibility/2006" xmlns:a14="http://schemas.microsoft.com/office/drawing/2010/main">
          <mc:Choice Requires="a14">
            <p:sp>
              <p:nvSpPr>
                <p:cNvPr id="2" name="Rectangle 1"/>
                <p:cNvSpPr/>
                <p:nvPr/>
              </p:nvSpPr>
              <p:spPr>
                <a:xfrm>
                  <a:off x="481945" y="1018103"/>
                  <a:ext cx="8469626" cy="848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𝐶</m:t>
                        </m:r>
                        <m:r>
                          <a:rPr lang="en-US" sz="2200" i="0">
                            <a:latin typeface="Cambria Math" panose="02040503050406030204" pitchFamily="18" charset="0"/>
                          </a:rPr>
                          <m:t> </m:t>
                        </m:r>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𝑃𝑂</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𝐴𝐶</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𝐶</m:t>
                                      </m:r>
                                    </m:sub>
                                  </m:sSub>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𝐼𝐷</m:t>
                                          </m:r>
                                        </m:e>
                                        <m:sub>
                                          <m:r>
                                            <a:rPr lang="en-US" sz="2200" i="1">
                                              <a:latin typeface="Cambria Math" panose="02040503050406030204" pitchFamily="18" charset="0"/>
                                            </a:rPr>
                                            <m:t>𝑀</m:t>
                                          </m:r>
                                        </m:sub>
                                      </m:sSub>
                                    </m:e>
                                  </m:d>
                                  <m:r>
                                    <a:rPr lang="en-US" sz="2200" i="1">
                                      <a:latin typeface="Cambria Math" panose="02040503050406030204" pitchFamily="18" charset="0"/>
                                    </a:rPr>
                                    <m:t>𝐴𝑀</m:t>
                                  </m:r>
                                  <m:r>
                                    <a:rPr lang="en-US" sz="2200" i="0">
                                      <a:latin typeface="Cambria Math" panose="02040503050406030204" pitchFamily="18" charset="0"/>
                                    </a:rPr>
                                    <m:t>|</m:t>
                                  </m:r>
                                  <m:r>
                                    <a:rPr lang="en-US" sz="2200" i="1">
                                      <a:latin typeface="Cambria Math" panose="02040503050406030204" pitchFamily="18" charset="0"/>
                                    </a:rPr>
                                    <m:t>𝑇𝑆</m:t>
                                  </m:r>
                                  <m:r>
                                    <a:rPr lang="en-US" sz="2200" i="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𝐻</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𝐶𝑒𝑟𝑡</m:t>
                                              </m:r>
                                            </m:e>
                                            <m:sub>
                                              <m:r>
                                                <a:rPr lang="en-US" sz="2200" i="1">
                                                  <a:latin typeface="Cambria Math" panose="02040503050406030204" pitchFamily="18" charset="0"/>
                                                </a:rPr>
                                                <m:t>𝐶</m:t>
                                              </m:r>
                                            </m:sub>
                                          </m:sSub>
                                          <m:r>
                                            <a:rPr lang="en-US" sz="2200" i="0">
                                              <a:latin typeface="Cambria Math" panose="02040503050406030204" pitchFamily="18" charset="0"/>
                                            </a:rPr>
                                            <m:t>|</m:t>
                                          </m:r>
                                          <m:r>
                                            <a:rPr lang="en-US" sz="2200" i="1">
                                              <a:latin typeface="Cambria Math" panose="02040503050406030204" pitchFamily="18" charset="0"/>
                                            </a:rPr>
                                            <m:t>𝐴𝑀</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𝑀</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𝐶</m:t>
                                              </m:r>
                                            </m:sub>
                                          </m:sSub>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𝑀</m:t>
                                      </m:r>
                                    </m:sub>
                                  </m:sSub>
                                </m:sub>
                              </m:sSub>
                            </m:e>
                          </m:mr>
                          <m:mr>
                            <m:e>
                              <m:r>
                                <a:rPr lang="en-US" sz="2200" i="1">
                                  <a:latin typeface="Cambria Math" panose="02040503050406030204" pitchFamily="18" charset="0"/>
                                </a:rPr>
                                <m:t>𝑀𝑆𝐺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𝑃𝑂</m:t>
                                      </m:r>
                                    </m:e>
                                  </m:d>
                                </m:e>
                                <m:sub>
                                  <m:sSub>
                                    <m:sSubPr>
                                      <m:ctrlPr>
                                        <a:rPr lang="en-US" sz="2200" i="1">
                                          <a:latin typeface="Cambria Math" panose="02040503050406030204" pitchFamily="18" charset="0"/>
                                        </a:rPr>
                                      </m:ctrlPr>
                                    </m:sSubPr>
                                    <m:e>
                                      <m:r>
                                        <a:rPr lang="en-US" sz="2200" i="1">
                                          <a:latin typeface="Cambria Math" panose="02040503050406030204" pitchFamily="18" charset="0"/>
                                        </a:rPr>
                                        <m:t>𝑃𝐾</m:t>
                                      </m:r>
                                    </m:e>
                                    <m:sub>
                                      <m:r>
                                        <a:rPr lang="en-US" sz="2200" i="1">
                                          <a:latin typeface="Cambria Math" panose="02040503050406030204" pitchFamily="18" charset="0"/>
                                        </a:rPr>
                                        <m:t>𝐵</m:t>
                                      </m:r>
                                    </m:sub>
                                  </m:sSub>
                                </m:sub>
                              </m:sSub>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r>
                                <a:rPr lang="en-US" sz="2200" i="1">
                                  <a:latin typeface="Cambria Math" panose="02040503050406030204" pitchFamily="18" charset="0"/>
                                </a:rPr>
                                <m:t>𝑆𝐼𝐺</m:t>
                              </m:r>
                              <m:r>
                                <a:rPr lang="en-US" sz="2200" i="0">
                                  <a:latin typeface="Cambria Math" panose="02040503050406030204" pitchFamily="18" charset="0"/>
                                </a:rPr>
                                <m:t>=</m:t>
                              </m:r>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𝐻</m:t>
                                          </m:r>
                                          <m:r>
                                            <a:rPr lang="en-US" sz="2200" i="0">
                                              <a:latin typeface="Cambria Math" panose="02040503050406030204" pitchFamily="18" charset="0"/>
                                            </a:rPr>
                                            <m:t>(</m:t>
                                          </m:r>
                                          <m:r>
                                            <a:rPr lang="en-US" sz="2200" i="1">
                                              <a:latin typeface="Cambria Math" panose="02040503050406030204" pitchFamily="18" charset="0"/>
                                            </a:rPr>
                                            <m:t>𝑃𝑂</m:t>
                                          </m:r>
                                        </m:e>
                                      </m:d>
                                    </m:e>
                                  </m:d>
                                </m:e>
                                <m:sub>
                                  <m:sSub>
                                    <m:sSubPr>
                                      <m:ctrlPr>
                                        <a:rPr lang="en-US" sz="2200" i="1">
                                          <a:latin typeface="Cambria Math" panose="02040503050406030204" pitchFamily="18" charset="0"/>
                                        </a:rPr>
                                      </m:ctrlPr>
                                    </m:sSubPr>
                                    <m:e>
                                      <m:r>
                                        <a:rPr lang="en-US" sz="2200" i="1">
                                          <a:latin typeface="Cambria Math" panose="02040503050406030204" pitchFamily="18" charset="0"/>
                                        </a:rPr>
                                        <m:t>𝑆𝐾</m:t>
                                      </m:r>
                                    </m:e>
                                    <m:sub>
                                      <m:r>
                                        <a:rPr lang="en-US" sz="2200" i="1">
                                          <a:latin typeface="Cambria Math" panose="02040503050406030204" pitchFamily="18" charset="0"/>
                                        </a:rPr>
                                        <m:t>𝐶</m:t>
                                      </m:r>
                                    </m:sub>
                                  </m:sSub>
                                </m:sub>
                              </m:sSub>
                            </m:e>
                          </m:mr>
                        </m:m>
                        <m:r>
                          <a:rPr lang="en-US" sz="2200" i="0">
                            <a:latin typeface="Cambria Math" panose="02040503050406030204" pitchFamily="18" charset="0"/>
                          </a:rPr>
                          <m:t>   </m:t>
                        </m:r>
                        <m:r>
                          <a:rPr lang="en-US" sz="2200" i="1">
                            <a:latin typeface="Cambria Math" panose="02040503050406030204" pitchFamily="18" charset="0"/>
                          </a:rPr>
                          <m:t>𝐵</m:t>
                        </m:r>
                      </m:oMath>
                    </m:oMathPara>
                  </a14:m>
                  <a:endParaRPr lang="en-US" sz="2200"/>
                </a:p>
              </p:txBody>
            </p:sp>
          </mc:Choice>
          <mc:Fallback xmlns="">
            <p:sp>
              <p:nvSpPr>
                <p:cNvPr id="2" name="Rectangle 1"/>
                <p:cNvSpPr>
                  <a:spLocks noRot="1" noChangeAspect="1" noMove="1" noResize="1" noEditPoints="1" noAdjustHandles="1" noChangeArrowheads="1" noChangeShapeType="1" noTextEdit="1"/>
                </p:cNvSpPr>
                <p:nvPr/>
              </p:nvSpPr>
              <p:spPr>
                <a:xfrm>
                  <a:off x="481945" y="1018103"/>
                  <a:ext cx="8469626" cy="848822"/>
                </a:xfrm>
                <a:prstGeom prst="rect">
                  <a:avLst/>
                </a:prstGeom>
                <a:blipFill rotWithShape="0">
                  <a:blip r:embed="rId6"/>
                  <a:stretch>
                    <a:fillRect/>
                  </a:stretch>
                </a:blipFill>
              </p:spPr>
              <p:txBody>
                <a:bodyPr/>
                <a:lstStyle/>
                <a:p>
                  <a:r>
                    <a:rPr lang="en-US">
                      <a:noFill/>
                    </a:rPr>
                    <a:t> </a:t>
                  </a:r>
                </a:p>
              </p:txBody>
            </p:sp>
          </mc:Fallback>
        </mc:AlternateContent>
        <p:sp>
          <p:nvSpPr>
            <p:cNvPr id="52" name="TextBox 51"/>
            <p:cNvSpPr txBox="1"/>
            <p:nvPr/>
          </p:nvSpPr>
          <p:spPr>
            <a:xfrm>
              <a:off x="84227" y="1211681"/>
              <a:ext cx="441146" cy="461665"/>
            </a:xfrm>
            <a:prstGeom prst="rect">
              <a:avLst/>
            </a:prstGeom>
            <a:noFill/>
          </p:spPr>
          <p:txBody>
            <a:bodyPr wrap="none" rtlCol="0">
              <a:spAutoFit/>
            </a:bodyPr>
            <a:lstStyle/>
            <a:p>
              <a:r>
                <a:rPr lang="en-US" sz="2400" b="1" smtClean="0"/>
                <a:t>6.</a:t>
              </a:r>
              <a:endParaRPr lang="en-US" sz="2400" b="1"/>
            </a:p>
          </p:txBody>
        </p:sp>
        <p:cxnSp>
          <p:nvCxnSpPr>
            <p:cNvPr id="53" name="Straight Arrow Connector 52"/>
            <p:cNvCxnSpPr/>
            <p:nvPr/>
          </p:nvCxnSpPr>
          <p:spPr>
            <a:xfrm>
              <a:off x="899710" y="1447800"/>
              <a:ext cx="7589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itle 8"/>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1961162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p:cNvSpPr/>
          <p:nvPr/>
        </p:nvSpPr>
        <p:spPr>
          <a:xfrm>
            <a:off x="3103778" y="1397085"/>
            <a:ext cx="3373221" cy="200326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1578" y="1064094"/>
            <a:ext cx="1676400" cy="251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Máy bán hàng tự động</a:t>
            </a:r>
          </a:p>
          <a:p>
            <a:pPr algn="ctr"/>
            <a:endParaRPr lang="en-US"/>
          </a:p>
          <a:p>
            <a:pPr algn="ctr"/>
            <a:endParaRPr lang="en-US" smtClean="0"/>
          </a:p>
          <a:p>
            <a:pPr algn="ctr"/>
            <a:r>
              <a:rPr lang="en-US" sz="4400"/>
              <a:t>M</a:t>
            </a:r>
            <a:endParaRPr lang="en-US"/>
          </a:p>
        </p:txBody>
      </p:sp>
      <p:pic>
        <p:nvPicPr>
          <p:cNvPr id="5" name="Picture 4"/>
          <p:cNvPicPr>
            <a:picLocks noChangeAspect="1"/>
          </p:cNvPicPr>
          <p:nvPr/>
        </p:nvPicPr>
        <p:blipFill>
          <a:blip r:embed="rId3"/>
          <a:stretch>
            <a:fillRect/>
          </a:stretch>
        </p:blipFill>
        <p:spPr>
          <a:xfrm>
            <a:off x="7239000" y="1219201"/>
            <a:ext cx="1373120" cy="2375716"/>
          </a:xfrm>
          <a:prstGeom prst="rect">
            <a:avLst/>
          </a:prstGeom>
        </p:spPr>
      </p:pic>
      <p:sp>
        <p:nvSpPr>
          <p:cNvPr id="7" name="TextBox 6"/>
          <p:cNvSpPr txBox="1"/>
          <p:nvPr/>
        </p:nvSpPr>
        <p:spPr>
          <a:xfrm>
            <a:off x="8281778" y="1225378"/>
            <a:ext cx="481222" cy="584775"/>
          </a:xfrm>
          <a:prstGeom prst="rect">
            <a:avLst/>
          </a:prstGeom>
          <a:noFill/>
        </p:spPr>
        <p:txBody>
          <a:bodyPr wrap="none" rtlCol="0">
            <a:spAutoFit/>
          </a:bodyPr>
          <a:lstStyle/>
          <a:p>
            <a:r>
              <a:rPr lang="en-US" sz="3200" b="1" smtClean="0"/>
              <a:t>C</a:t>
            </a:r>
            <a:endParaRPr lang="en-US" sz="3200" b="1"/>
          </a:p>
        </p:txBody>
      </p:sp>
      <p:sp>
        <p:nvSpPr>
          <p:cNvPr id="25" name="Slide Number Placeholder 24"/>
          <p:cNvSpPr>
            <a:spLocks noGrp="1"/>
          </p:cNvSpPr>
          <p:nvPr>
            <p:ph type="sldNum" sz="quarter" idx="12"/>
          </p:nvPr>
        </p:nvSpPr>
        <p:spPr/>
        <p:txBody>
          <a:bodyPr/>
          <a:lstStyle/>
          <a:p>
            <a:fld id="{7A54E1E4-31D2-4635-9AD2-40AAC9D00496}" type="slidenum">
              <a:rPr lang="en-US" smtClean="0"/>
              <a:pPr/>
              <a:t>32</a:t>
            </a:fld>
            <a:endParaRPr lang="en-US"/>
          </a:p>
        </p:txBody>
      </p:sp>
      <p:cxnSp>
        <p:nvCxnSpPr>
          <p:cNvPr id="31" name="Straight Arrow Connector 30"/>
          <p:cNvCxnSpPr/>
          <p:nvPr/>
        </p:nvCxnSpPr>
        <p:spPr>
          <a:xfrm flipH="1">
            <a:off x="2895600" y="10795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895600" y="1481025"/>
            <a:ext cx="3657600"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895600" y="1928286"/>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895600" y="23749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895600" y="2832142"/>
            <a:ext cx="36576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67150" y="762000"/>
            <a:ext cx="1236236" cy="369332"/>
          </a:xfrm>
          <a:prstGeom prst="rect">
            <a:avLst/>
          </a:prstGeom>
          <a:noFill/>
        </p:spPr>
        <p:txBody>
          <a:bodyPr wrap="none" rtlCol="0">
            <a:spAutoFit/>
          </a:bodyPr>
          <a:lstStyle/>
          <a:p>
            <a:r>
              <a:rPr lang="en-US" smtClean="0"/>
              <a:t>1. Bắt đầu</a:t>
            </a:r>
            <a:endParaRPr lang="en-US"/>
          </a:p>
        </p:txBody>
      </p:sp>
      <p:sp>
        <p:nvSpPr>
          <p:cNvPr id="38" name="TextBox 37"/>
          <p:cNvSpPr txBox="1"/>
          <p:nvPr/>
        </p:nvSpPr>
        <p:spPr>
          <a:xfrm>
            <a:off x="3605349" y="1167410"/>
            <a:ext cx="2480166" cy="369332"/>
          </a:xfrm>
          <a:prstGeom prst="rect">
            <a:avLst/>
          </a:prstGeom>
          <a:noFill/>
        </p:spPr>
        <p:txBody>
          <a:bodyPr wrap="none" rtlCol="0">
            <a:spAutoFit/>
          </a:bodyPr>
          <a:lstStyle/>
          <a:p>
            <a:r>
              <a:rPr lang="en-US" smtClean="0"/>
              <a:t>2. Ghép cặp Bluetooth</a:t>
            </a:r>
            <a:endParaRPr lang="en-US"/>
          </a:p>
        </p:txBody>
      </p:sp>
      <p:sp>
        <p:nvSpPr>
          <p:cNvPr id="39" name="TextBox 38"/>
          <p:cNvSpPr txBox="1"/>
          <p:nvPr/>
        </p:nvSpPr>
        <p:spPr>
          <a:xfrm>
            <a:off x="3466684" y="1581826"/>
            <a:ext cx="2515432" cy="369332"/>
          </a:xfrm>
          <a:prstGeom prst="rect">
            <a:avLst/>
          </a:prstGeom>
          <a:noFill/>
        </p:spPr>
        <p:txBody>
          <a:bodyPr wrap="none" rtlCol="0">
            <a:spAutoFit/>
          </a:bodyPr>
          <a:lstStyle/>
          <a:p>
            <a:r>
              <a:rPr lang="en-US" smtClean="0"/>
              <a:t>3. Giới thiệu sản phẩm</a:t>
            </a:r>
            <a:endParaRPr lang="en-US"/>
          </a:p>
        </p:txBody>
      </p:sp>
      <p:sp>
        <p:nvSpPr>
          <p:cNvPr id="40" name="TextBox 39"/>
          <p:cNvSpPr txBox="1"/>
          <p:nvPr/>
        </p:nvSpPr>
        <p:spPr>
          <a:xfrm>
            <a:off x="3490729" y="2027026"/>
            <a:ext cx="2467342" cy="369332"/>
          </a:xfrm>
          <a:prstGeom prst="rect">
            <a:avLst/>
          </a:prstGeom>
          <a:noFill/>
        </p:spPr>
        <p:txBody>
          <a:bodyPr wrap="none" rtlCol="0">
            <a:spAutoFit/>
          </a:bodyPr>
          <a:lstStyle/>
          <a:p>
            <a:r>
              <a:rPr lang="en-US" smtClean="0"/>
              <a:t>4. Chọn lựa sản phẩm</a:t>
            </a:r>
            <a:endParaRPr lang="en-US"/>
          </a:p>
        </p:txBody>
      </p:sp>
      <p:sp>
        <p:nvSpPr>
          <p:cNvPr id="41" name="TextBox 40"/>
          <p:cNvSpPr txBox="1"/>
          <p:nvPr/>
        </p:nvSpPr>
        <p:spPr>
          <a:xfrm>
            <a:off x="3661837" y="2493095"/>
            <a:ext cx="2437527" cy="369332"/>
          </a:xfrm>
          <a:prstGeom prst="rect">
            <a:avLst/>
          </a:prstGeom>
          <a:noFill/>
        </p:spPr>
        <p:txBody>
          <a:bodyPr wrap="none" rtlCol="0">
            <a:spAutoFit/>
          </a:bodyPr>
          <a:lstStyle/>
          <a:p>
            <a:r>
              <a:rPr lang="en-US" smtClean="0"/>
              <a:t>5. Yêu cầu thanh toán</a:t>
            </a:r>
            <a:endParaRPr lang="en-US"/>
          </a:p>
        </p:txBody>
      </p:sp>
      <p:grpSp>
        <p:nvGrpSpPr>
          <p:cNvPr id="8" name="Group 7"/>
          <p:cNvGrpSpPr/>
          <p:nvPr/>
        </p:nvGrpSpPr>
        <p:grpSpPr>
          <a:xfrm>
            <a:off x="2895600" y="2920010"/>
            <a:ext cx="3657600" cy="369332"/>
            <a:chOff x="2895600" y="2920010"/>
            <a:chExt cx="3657600" cy="369332"/>
          </a:xfrm>
        </p:grpSpPr>
        <p:cxnSp>
          <p:nvCxnSpPr>
            <p:cNvPr id="37" name="Straight Arrow Connector 36"/>
            <p:cNvCxnSpPr/>
            <p:nvPr/>
          </p:nvCxnSpPr>
          <p:spPr>
            <a:xfrm flipH="1">
              <a:off x="2895600" y="3289342"/>
              <a:ext cx="3657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47438" y="2920010"/>
              <a:ext cx="2351926" cy="369332"/>
            </a:xfrm>
            <a:prstGeom prst="rect">
              <a:avLst/>
            </a:prstGeom>
            <a:noFill/>
          </p:spPr>
          <p:txBody>
            <a:bodyPr wrap="none" rtlCol="0">
              <a:spAutoFit/>
            </a:bodyPr>
            <a:lstStyle/>
            <a:p>
              <a:r>
                <a:rPr lang="en-US" smtClean="0"/>
                <a:t>8. Biên lai thanh toán</a:t>
              </a:r>
              <a:endParaRPr lang="en-US"/>
            </a:p>
          </p:txBody>
        </p:sp>
      </p:grpSp>
      <p:grpSp>
        <p:nvGrpSpPr>
          <p:cNvPr id="9" name="Group 8"/>
          <p:cNvGrpSpPr/>
          <p:nvPr/>
        </p:nvGrpSpPr>
        <p:grpSpPr>
          <a:xfrm>
            <a:off x="3386665" y="3645479"/>
            <a:ext cx="2557110" cy="369332"/>
            <a:chOff x="3386665" y="3645479"/>
            <a:chExt cx="2557110" cy="369332"/>
          </a:xfrm>
        </p:grpSpPr>
        <p:sp>
          <p:nvSpPr>
            <p:cNvPr id="48" name="TextBox 47"/>
            <p:cNvSpPr txBox="1"/>
            <p:nvPr/>
          </p:nvSpPr>
          <p:spPr>
            <a:xfrm>
              <a:off x="3386665" y="3645479"/>
              <a:ext cx="2557110" cy="369332"/>
            </a:xfrm>
            <a:prstGeom prst="rect">
              <a:avLst/>
            </a:prstGeom>
            <a:noFill/>
          </p:spPr>
          <p:txBody>
            <a:bodyPr wrap="none" rtlCol="0">
              <a:spAutoFit/>
            </a:bodyPr>
            <a:lstStyle/>
            <a:p>
              <a:r>
                <a:rPr lang="en-US" smtClean="0"/>
                <a:t>9. Phân phối sản phẩm</a:t>
              </a:r>
              <a:endParaRPr lang="en-US"/>
            </a:p>
          </p:txBody>
        </p:sp>
        <p:cxnSp>
          <p:nvCxnSpPr>
            <p:cNvPr id="50" name="Straight Arrow Connector 49"/>
            <p:cNvCxnSpPr/>
            <p:nvPr/>
          </p:nvCxnSpPr>
          <p:spPr>
            <a:xfrm flipH="1">
              <a:off x="3464296" y="4014811"/>
              <a:ext cx="240646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145118" y="3346064"/>
            <a:ext cx="1261884" cy="369332"/>
          </a:xfrm>
          <a:prstGeom prst="rect">
            <a:avLst/>
          </a:prstGeom>
          <a:noFill/>
        </p:spPr>
        <p:txBody>
          <a:bodyPr wrap="none" rtlCol="0">
            <a:spAutoFit/>
          </a:bodyPr>
          <a:lstStyle/>
          <a:p>
            <a:r>
              <a:rPr lang="en-US" b="1" smtClean="0">
                <a:solidFill>
                  <a:srgbClr val="0070C0"/>
                </a:solidFill>
              </a:rPr>
              <a:t>Bluetooth</a:t>
            </a:r>
            <a:endParaRPr lang="en-US" b="1">
              <a:solidFill>
                <a:srgbClr val="0070C0"/>
              </a:solidFill>
            </a:endParaRPr>
          </a:p>
        </p:txBody>
      </p:sp>
      <p:grpSp>
        <p:nvGrpSpPr>
          <p:cNvPr id="10" name="Group 9"/>
          <p:cNvGrpSpPr/>
          <p:nvPr/>
        </p:nvGrpSpPr>
        <p:grpSpPr>
          <a:xfrm>
            <a:off x="1893810" y="4343400"/>
            <a:ext cx="4989645" cy="644792"/>
            <a:chOff x="1893810" y="4343400"/>
            <a:chExt cx="4989645" cy="644792"/>
          </a:xfrm>
        </p:grpSpPr>
        <mc:AlternateContent xmlns:mc="http://schemas.openxmlformats.org/markup-compatibility/2006" xmlns:a14="http://schemas.microsoft.com/office/drawing/2010/main">
          <mc:Choice Requires="a14">
            <p:sp>
              <p:nvSpPr>
                <p:cNvPr id="2" name="TextBox 1"/>
                <p:cNvSpPr txBox="1"/>
                <p:nvPr/>
              </p:nvSpPr>
              <p:spPr>
                <a:xfrm>
                  <a:off x="2446984" y="4343400"/>
                  <a:ext cx="4436471" cy="6447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box>
                          <m:boxPr>
                            <m:ctrlPr>
                              <a:rPr lang="en-US" sz="2400" i="1">
                                <a:latin typeface="Cambria Math" panose="02040503050406030204" pitchFamily="18" charset="0"/>
                              </a:rPr>
                            </m:ctrlPr>
                          </m:boxPr>
                          <m:e>
                            <m:groupChr>
                              <m:groupChrPr>
                                <m:chr m:val="→"/>
                                <m:vertJc m:val="bot"/>
                                <m:ctrlPr>
                                  <a:rPr lang="en-US" sz="2400" i="1">
                                    <a:latin typeface="Cambria Math" panose="02040503050406030204" pitchFamily="18" charset="0"/>
                                  </a:rPr>
                                </m:ctrlPr>
                              </m:groupChrPr>
                              <m:e>
                                <m:r>
                                  <a:rPr lang="en-US" sz="2400" i="1">
                                    <a:latin typeface="Cambria Math" panose="02040503050406030204" pitchFamily="18" charset="0"/>
                                  </a:rPr>
                                  <m:t>𝑀𝑆𝐺</m:t>
                                </m:r>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𝐼𝐷</m:t>
                                        </m:r>
                                      </m:e>
                                      <m:sub>
                                        <m:r>
                                          <a:rPr lang="en-US" sz="2400" i="1">
                                            <a:latin typeface="Cambria Math" panose="02040503050406030204" pitchFamily="18" charset="0"/>
                                          </a:rPr>
                                          <m:t>𝐵</m:t>
                                        </m:r>
                                      </m:sub>
                                    </m:sSub>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𝐴𝐶𝑁</m:t>
                                                </m:r>
                                              </m:e>
                                              <m:sub>
                                                <m:r>
                                                  <a:rPr lang="en-US" sz="2400" i="1">
                                                    <a:latin typeface="Cambria Math" panose="02040503050406030204" pitchFamily="18" charset="0"/>
                                                  </a:rPr>
                                                  <m:t>𝑀</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𝐴𝑀</m:t>
                                                </m:r>
                                              </m:e>
                                            </m:d>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𝑀</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𝐶</m:t>
                                                </m:r>
                                              </m:sub>
                                            </m:sSub>
                                          </m:e>
                                        </m:d>
                                      </m:e>
                                    </m:d>
                                  </m:e>
                                  <m:sub>
                                    <m:sSub>
                                      <m:sSubPr>
                                        <m:ctrlPr>
                                          <a:rPr lang="en-US" sz="2400" i="1">
                                            <a:latin typeface="Cambria Math" panose="02040503050406030204" pitchFamily="18" charset="0"/>
                                          </a:rPr>
                                        </m:ctrlPr>
                                      </m:sSubPr>
                                      <m:e>
                                        <m:r>
                                          <a:rPr lang="en-US" sz="2400" i="1">
                                            <a:latin typeface="Cambria Math" panose="02040503050406030204" pitchFamily="18" charset="0"/>
                                          </a:rPr>
                                          <m:t>𝑆𝐾</m:t>
                                        </m:r>
                                      </m:e>
                                      <m:sub>
                                        <m:r>
                                          <a:rPr lang="en-US" sz="2400" i="1">
                                            <a:latin typeface="Cambria Math" panose="02040503050406030204" pitchFamily="18" charset="0"/>
                                          </a:rPr>
                                          <m:t>𝐵</m:t>
                                        </m:r>
                                      </m:sub>
                                    </m:sSub>
                                  </m:sub>
                                </m:sSub>
                              </m:e>
                            </m:groupChr>
                          </m:e>
                        </m:box>
                        <m:r>
                          <a:rPr lang="en-US" sz="2400" i="1">
                            <a:latin typeface="Cambria Math" panose="02040503050406030204" pitchFamily="18" charset="0"/>
                          </a:rPr>
                          <m:t>𝑀</m:t>
                        </m:r>
                      </m:oMath>
                    </m:oMathPara>
                  </a14:m>
                  <a:endParaRPr lang="en-US" sz="2400"/>
                </a:p>
              </p:txBody>
            </p:sp>
          </mc:Choice>
          <mc:Fallback xmlns="">
            <p:sp>
              <p:nvSpPr>
                <p:cNvPr id="2" name="TextBox 1"/>
                <p:cNvSpPr txBox="1">
                  <a:spLocks noRot="1" noChangeAspect="1" noMove="1" noResize="1" noEditPoints="1" noAdjustHandles="1" noChangeArrowheads="1" noChangeShapeType="1" noTextEdit="1"/>
                </p:cNvSpPr>
                <p:nvPr/>
              </p:nvSpPr>
              <p:spPr>
                <a:xfrm>
                  <a:off x="2446984" y="4343400"/>
                  <a:ext cx="4436471" cy="644792"/>
                </a:xfrm>
                <a:prstGeom prst="rect">
                  <a:avLst/>
                </a:prstGeom>
                <a:blipFill rotWithShape="0">
                  <a:blip r:embed="rId4"/>
                  <a:stretch>
                    <a:fillRect/>
                  </a:stretch>
                </a:blipFill>
              </p:spPr>
              <p:txBody>
                <a:bodyPr/>
                <a:lstStyle/>
                <a:p>
                  <a:r>
                    <a:rPr lang="en-US">
                      <a:noFill/>
                    </a:rPr>
                    <a:t> </a:t>
                  </a:r>
                </a:p>
              </p:txBody>
            </p:sp>
          </mc:Fallback>
        </mc:AlternateContent>
        <p:sp>
          <p:nvSpPr>
            <p:cNvPr id="42" name="TextBox 41"/>
            <p:cNvSpPr txBox="1"/>
            <p:nvPr/>
          </p:nvSpPr>
          <p:spPr>
            <a:xfrm>
              <a:off x="1893810" y="4526527"/>
              <a:ext cx="441146" cy="461665"/>
            </a:xfrm>
            <a:prstGeom prst="rect">
              <a:avLst/>
            </a:prstGeom>
            <a:noFill/>
          </p:spPr>
          <p:txBody>
            <a:bodyPr wrap="none" rtlCol="0">
              <a:spAutoFit/>
            </a:bodyPr>
            <a:lstStyle/>
            <a:p>
              <a:r>
                <a:rPr lang="en-US" sz="2400" b="1" smtClean="0"/>
                <a:t>8.</a:t>
              </a:r>
              <a:endParaRPr lang="en-US" sz="2400" b="1"/>
            </a:p>
          </p:txBody>
        </p:sp>
      </p:grpSp>
      <p:sp>
        <p:nvSpPr>
          <p:cNvPr id="4" name="TextBox 3"/>
          <p:cNvSpPr txBox="1"/>
          <p:nvPr/>
        </p:nvSpPr>
        <p:spPr>
          <a:xfrm>
            <a:off x="455133" y="4953000"/>
            <a:ext cx="8354432" cy="1905137"/>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1900">
                <a:latin typeface="+mn-lt"/>
              </a:rPr>
              <a:t>Máy bán hàng phải có một danh sách các chứng nhận khóa công khai hợp lệ của các ngân hàng khác nhau.</a:t>
            </a:r>
          </a:p>
          <a:p>
            <a:pPr marL="342900" indent="-342900">
              <a:spcBef>
                <a:spcPct val="20000"/>
              </a:spcBef>
              <a:buClr>
                <a:schemeClr val="tx2"/>
              </a:buClr>
              <a:buFont typeface="Wingdings" panose="05000000000000000000" pitchFamily="2" charset="2"/>
              <a:buChar char="§"/>
            </a:pPr>
            <a:r>
              <a:rPr lang="en-US" sz="1900">
                <a:latin typeface="+mn-lt"/>
              </a:rPr>
              <a:t>Máy bán hàng không cần có kết nối mạng, giao thức có thể mở rộng để kiểm tra tính hợp lệ của chứng thực ngân hàng bằng cách chuyển tiếp một yêu cầu giao thức trạng thái chứng nhận online (OCSP) qua điện thoại điện thoại di động đến một máy chủ OCSP đáng tin cậy.</a:t>
            </a:r>
          </a:p>
        </p:txBody>
      </p:sp>
      <p:sp>
        <p:nvSpPr>
          <p:cNvPr id="6" name="Title 5"/>
          <p:cNvSpPr>
            <a:spLocks noGrp="1"/>
          </p:cNvSpPr>
          <p:nvPr>
            <p:ph type="title"/>
          </p:nvPr>
        </p:nvSpPr>
        <p:spPr/>
        <p:txBody>
          <a:bodyPr/>
          <a:lstStyle/>
          <a:p>
            <a:r>
              <a:rPr lang="en-US"/>
              <a:t>Thanh toán POS thực</a:t>
            </a:r>
          </a:p>
        </p:txBody>
      </p:sp>
    </p:spTree>
    <p:extLst>
      <p:ext uri="{BB962C8B-B14F-4D97-AF65-F5344CB8AC3E}">
        <p14:creationId xmlns:p14="http://schemas.microsoft.com/office/powerpoint/2010/main" val="3798579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33</a:t>
            </a:fld>
            <a:endParaRPr lang="en-US"/>
          </a:p>
        </p:txBody>
      </p:sp>
      <p:sp>
        <p:nvSpPr>
          <p:cNvPr id="2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Ứng dụng Hide It </a:t>
            </a:r>
            <a:r>
              <a:rPr lang="en-US" sz="2400"/>
              <a:t>Master (Android):</a:t>
            </a:r>
            <a:endParaRPr lang="en-US" sz="2400" smtClean="0"/>
          </a:p>
          <a:p>
            <a:pPr lvl="1"/>
            <a:r>
              <a:rPr lang="en-US" smtClean="0"/>
              <a:t>Ẩn dữ liệu, che giấu thông tin (chống trộm thông tin khi mất điện thoại, malware lây nhiễm tập tin).</a:t>
            </a:r>
          </a:p>
          <a:p>
            <a:pPr lvl="1"/>
            <a:r>
              <a:rPr lang="en-US" smtClean="0"/>
              <a:t>Quản lý tin nhắn SMS (chống tấn công tính thêm phí</a:t>
            </a:r>
            <a:r>
              <a:rPr lang="en-US" smtClean="0"/>
              <a:t>).</a:t>
            </a:r>
          </a:p>
          <a:p>
            <a:pPr lvl="1"/>
            <a:r>
              <a:rPr lang="en-US" smtClean="0"/>
              <a:t>Thay đổi mật khẩu đăng nhập.</a:t>
            </a:r>
            <a:endParaRPr lang="en-US" smtClean="0"/>
          </a:p>
        </p:txBody>
      </p:sp>
    </p:spTree>
    <p:extLst>
      <p:ext uri="{BB962C8B-B14F-4D97-AF65-F5344CB8AC3E}">
        <p14:creationId xmlns:p14="http://schemas.microsoft.com/office/powerpoint/2010/main" val="23341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34</a:t>
            </a:fld>
            <a:endParaRPr lang="en-US"/>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0858"/>
            <a:ext cx="3810000" cy="5471045"/>
          </a:xfrm>
          <a:prstGeom prst="rect">
            <a:avLst/>
          </a:prstGeom>
          <a:noFill/>
          <a:ln>
            <a:noFill/>
          </a:ln>
        </p:spPr>
      </p:pic>
      <p:sp>
        <p:nvSpPr>
          <p:cNvPr id="2" name="TextBox 1"/>
          <p:cNvSpPr txBox="1"/>
          <p:nvPr/>
        </p:nvSpPr>
        <p:spPr>
          <a:xfrm>
            <a:off x="4648199" y="1828800"/>
            <a:ext cx="4435011" cy="769441"/>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2000">
                <a:latin typeface="+mn-lt"/>
              </a:rPr>
              <a:t>Giao diện đăng nhập</a:t>
            </a:r>
          </a:p>
          <a:p>
            <a:pPr marL="742950" lvl="1" indent="-285750">
              <a:spcBef>
                <a:spcPct val="20000"/>
              </a:spcBef>
              <a:buClr>
                <a:schemeClr val="accent1"/>
              </a:buClr>
              <a:buFont typeface="Wingdings" panose="05000000000000000000" pitchFamily="2" charset="2"/>
              <a:buChar char="§"/>
            </a:pPr>
            <a:r>
              <a:rPr lang="en-US" sz="2000" smtClean="0">
                <a:latin typeface="+mn-lt"/>
              </a:rPr>
              <a:t>Mật khẩu </a:t>
            </a:r>
            <a:r>
              <a:rPr lang="en-US" sz="2000">
                <a:latin typeface="+mn-lt"/>
              </a:rPr>
              <a:t>mặc định là “123</a:t>
            </a:r>
            <a:r>
              <a:rPr lang="en-US" sz="2000">
                <a:latin typeface="+mn-lt"/>
              </a:rPr>
              <a:t>”</a:t>
            </a:r>
            <a:endParaRPr lang="en-US" sz="2000">
              <a:latin typeface="+mn-lt"/>
            </a:endParaRPr>
          </a:p>
        </p:txBody>
      </p:sp>
    </p:spTree>
    <p:extLst>
      <p:ext uri="{BB962C8B-B14F-4D97-AF65-F5344CB8AC3E}">
        <p14:creationId xmlns:p14="http://schemas.microsoft.com/office/powerpoint/2010/main" val="1110182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35</a:t>
            </a:fld>
            <a:endParaRPr lang="en-US"/>
          </a:p>
        </p:txBody>
      </p:sp>
      <p:sp>
        <p:nvSpPr>
          <p:cNvPr id="2" name="TextBox 1"/>
          <p:cNvSpPr txBox="1"/>
          <p:nvPr/>
        </p:nvSpPr>
        <p:spPr>
          <a:xfrm>
            <a:off x="4572000" y="1676400"/>
            <a:ext cx="4511211" cy="1877437"/>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2000">
                <a:latin typeface="+mn-lt"/>
              </a:rPr>
              <a:t>Giao diện các chức </a:t>
            </a:r>
            <a:r>
              <a:rPr lang="en-US" sz="2000">
                <a:latin typeface="+mn-lt"/>
              </a:rPr>
              <a:t>năng </a:t>
            </a:r>
            <a:r>
              <a:rPr lang="en-US" sz="2000">
                <a:latin typeface="+mn-lt"/>
              </a:rPr>
              <a:t>chính</a:t>
            </a:r>
          </a:p>
          <a:p>
            <a:pPr marL="742950" lvl="1" indent="-285750">
              <a:spcBef>
                <a:spcPct val="20000"/>
              </a:spcBef>
              <a:buClr>
                <a:schemeClr val="accent1"/>
              </a:buClr>
              <a:buFont typeface="Wingdings" panose="05000000000000000000" pitchFamily="2" charset="2"/>
              <a:buChar char="§"/>
            </a:pPr>
            <a:r>
              <a:rPr lang="en-US" sz="2000" smtClean="0">
                <a:latin typeface="+mn-lt"/>
              </a:rPr>
              <a:t>Xem </a:t>
            </a:r>
            <a:r>
              <a:rPr lang="en-US" sz="2000">
                <a:latin typeface="+mn-lt"/>
              </a:rPr>
              <a:t>tập </a:t>
            </a:r>
            <a:r>
              <a:rPr lang="en-US" sz="2000">
                <a:latin typeface="+mn-lt"/>
              </a:rPr>
              <a:t>tin </a:t>
            </a:r>
            <a:r>
              <a:rPr lang="en-US" sz="2000" smtClean="0">
                <a:latin typeface="+mn-lt"/>
              </a:rPr>
              <a:t>ẩn</a:t>
            </a:r>
          </a:p>
          <a:p>
            <a:pPr marL="742950" lvl="1" indent="-285750">
              <a:spcBef>
                <a:spcPct val="20000"/>
              </a:spcBef>
              <a:buClr>
                <a:schemeClr val="accent1"/>
              </a:buClr>
              <a:buFont typeface="Wingdings" panose="05000000000000000000" pitchFamily="2" charset="2"/>
              <a:buChar char="§"/>
            </a:pPr>
            <a:r>
              <a:rPr lang="en-US" sz="2000" smtClean="0">
                <a:latin typeface="+mn-lt"/>
              </a:rPr>
              <a:t>Thay đổi mật khẩu</a:t>
            </a:r>
            <a:endParaRPr lang="en-US" sz="2000">
              <a:latin typeface="+mn-lt"/>
            </a:endParaRPr>
          </a:p>
          <a:p>
            <a:pPr marL="742950" lvl="1" indent="-285750">
              <a:spcBef>
                <a:spcPct val="20000"/>
              </a:spcBef>
              <a:buClr>
                <a:schemeClr val="accent1"/>
              </a:buClr>
              <a:buFont typeface="Wingdings" panose="05000000000000000000" pitchFamily="2" charset="2"/>
              <a:buChar char="§"/>
            </a:pPr>
            <a:r>
              <a:rPr lang="en-US" sz="2000">
                <a:latin typeface="+mn-lt"/>
              </a:rPr>
              <a:t>Chọn các loại tập tin </a:t>
            </a:r>
            <a:r>
              <a:rPr lang="en-US" sz="2000">
                <a:latin typeface="+mn-lt"/>
              </a:rPr>
              <a:t>muốn </a:t>
            </a:r>
            <a:r>
              <a:rPr lang="en-US" sz="2000" smtClean="0">
                <a:latin typeface="+mn-lt"/>
              </a:rPr>
              <a:t>ẩn</a:t>
            </a:r>
          </a:p>
          <a:p>
            <a:pPr marL="742950" lvl="1" indent="-285750">
              <a:spcBef>
                <a:spcPct val="20000"/>
              </a:spcBef>
              <a:buClr>
                <a:schemeClr val="accent1"/>
              </a:buClr>
              <a:buFont typeface="Wingdings" panose="05000000000000000000" pitchFamily="2" charset="2"/>
              <a:buChar char="§"/>
            </a:pPr>
            <a:r>
              <a:rPr lang="en-US" sz="2000" smtClean="0">
                <a:latin typeface="+mn-lt"/>
              </a:rPr>
              <a:t>Quản lý quyền SMS</a:t>
            </a:r>
            <a:endParaRPr lang="en-US" sz="2000">
              <a:latin typeface="+mn-lt"/>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58203"/>
            <a:ext cx="3733800" cy="5486400"/>
          </a:xfrm>
          <a:prstGeom prst="rect">
            <a:avLst/>
          </a:prstGeom>
          <a:noFill/>
          <a:ln>
            <a:noFill/>
          </a:ln>
        </p:spPr>
      </p:pic>
    </p:spTree>
    <p:extLst>
      <p:ext uri="{BB962C8B-B14F-4D97-AF65-F5344CB8AC3E}">
        <p14:creationId xmlns:p14="http://schemas.microsoft.com/office/powerpoint/2010/main" val="7071624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36</a:t>
            </a:fld>
            <a:endParaRPr lang="en-US"/>
          </a:p>
        </p:txBody>
      </p:sp>
      <p:sp>
        <p:nvSpPr>
          <p:cNvPr id="2" name="TextBox 1"/>
          <p:cNvSpPr txBox="1"/>
          <p:nvPr/>
        </p:nvSpPr>
        <p:spPr>
          <a:xfrm>
            <a:off x="4800600" y="1752600"/>
            <a:ext cx="4130221" cy="769441"/>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2000">
                <a:latin typeface="+mn-lt"/>
              </a:rPr>
              <a:t>Giao </a:t>
            </a:r>
            <a:r>
              <a:rPr lang="en-US" sz="2000">
                <a:latin typeface="+mn-lt"/>
              </a:rPr>
              <a:t>diện </a:t>
            </a:r>
            <a:r>
              <a:rPr lang="en-US" sz="2000" smtClean="0">
                <a:latin typeface="+mn-lt"/>
              </a:rPr>
              <a:t>ẩn </a:t>
            </a:r>
            <a:r>
              <a:rPr lang="en-US" sz="2000">
                <a:latin typeface="+mn-lt"/>
              </a:rPr>
              <a:t>tập </a:t>
            </a:r>
            <a:r>
              <a:rPr lang="en-US" sz="2000" smtClean="0">
                <a:latin typeface="+mn-lt"/>
              </a:rPr>
              <a:t>tin</a:t>
            </a:r>
          </a:p>
          <a:p>
            <a:pPr marL="742950" lvl="1" indent="-285750">
              <a:spcBef>
                <a:spcPct val="20000"/>
              </a:spcBef>
              <a:buClr>
                <a:schemeClr val="accent1"/>
              </a:buClr>
              <a:buFont typeface="Wingdings" panose="05000000000000000000" pitchFamily="2" charset="2"/>
              <a:buChar char="§"/>
            </a:pPr>
            <a:r>
              <a:rPr lang="en-US" sz="2000">
                <a:latin typeface="+mn-lt"/>
              </a:rPr>
              <a:t>Chọn tập tin muốn phục hồi</a:t>
            </a:r>
            <a:endParaRPr lang="en-US" sz="2000">
              <a:latin typeface="+mn-lt"/>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45503"/>
            <a:ext cx="3733800" cy="5486400"/>
          </a:xfrm>
          <a:prstGeom prst="rect">
            <a:avLst/>
          </a:prstGeom>
          <a:noFill/>
          <a:ln>
            <a:noFill/>
          </a:ln>
        </p:spPr>
      </p:pic>
    </p:spTree>
    <p:extLst>
      <p:ext uri="{BB962C8B-B14F-4D97-AF65-F5344CB8AC3E}">
        <p14:creationId xmlns:p14="http://schemas.microsoft.com/office/powerpoint/2010/main" val="42074785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37</a:t>
            </a:fld>
            <a:endParaRPr lang="en-US"/>
          </a:p>
        </p:txBody>
      </p:sp>
      <p:sp>
        <p:nvSpPr>
          <p:cNvPr id="2" name="TextBox 1"/>
          <p:cNvSpPr txBox="1"/>
          <p:nvPr/>
        </p:nvSpPr>
        <p:spPr>
          <a:xfrm>
            <a:off x="4940290" y="1600200"/>
            <a:ext cx="3517910" cy="400110"/>
          </a:xfrm>
          <a:prstGeom prst="rect">
            <a:avLst/>
          </a:prstGeom>
          <a:noFill/>
        </p:spPr>
        <p:txBody>
          <a:bodyPr wrap="square" rtlCol="0">
            <a:spAutoFit/>
          </a:bodyPr>
          <a:lstStyle/>
          <a:p>
            <a:pPr marL="342900" indent="-342900">
              <a:spcBef>
                <a:spcPct val="20000"/>
              </a:spcBef>
              <a:buClr>
                <a:schemeClr val="tx2"/>
              </a:buClr>
              <a:buFont typeface="Wingdings" panose="05000000000000000000" pitchFamily="2" charset="2"/>
              <a:buChar char="§"/>
            </a:pPr>
            <a:r>
              <a:rPr lang="en-US" sz="2000">
                <a:latin typeface="+mn-lt"/>
              </a:rPr>
              <a:t>Giao </a:t>
            </a:r>
            <a:r>
              <a:rPr lang="en-US" sz="2000" smtClean="0">
                <a:latin typeface="+mn-lt"/>
              </a:rPr>
              <a:t>diện </a:t>
            </a:r>
            <a:r>
              <a:rPr lang="en-US" sz="2000">
                <a:latin typeface="+mn-lt"/>
              </a:rPr>
              <a:t>quản lý SMS</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58203"/>
            <a:ext cx="3798248" cy="5486400"/>
          </a:xfrm>
          <a:prstGeom prst="rect">
            <a:avLst/>
          </a:prstGeom>
          <a:noFill/>
          <a:ln>
            <a:noFill/>
          </a:ln>
        </p:spPr>
      </p:pic>
    </p:spTree>
    <p:extLst>
      <p:ext uri="{BB962C8B-B14F-4D97-AF65-F5344CB8AC3E}">
        <p14:creationId xmlns:p14="http://schemas.microsoft.com/office/powerpoint/2010/main" val="5972992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32368" y="178023"/>
            <a:ext cx="7848600" cy="563562"/>
          </a:xfrm>
        </p:spPr>
        <p:txBody>
          <a:bodyPr/>
          <a:lstStyle/>
          <a:p>
            <a:pPr eaLnBrk="0" hangingPunct="0"/>
            <a:r>
              <a:rPr lang="en-US" smtClean="0"/>
              <a:t>Demo</a:t>
            </a:r>
            <a:endParaRPr lang="en-US"/>
          </a:p>
        </p:txBody>
      </p:sp>
      <p:sp>
        <p:nvSpPr>
          <p:cNvPr id="25" name="Slide Number Placeholder 24"/>
          <p:cNvSpPr>
            <a:spLocks noGrp="1"/>
          </p:cNvSpPr>
          <p:nvPr>
            <p:ph type="sldNum" sz="quarter" idx="12"/>
          </p:nvPr>
        </p:nvSpPr>
        <p:spPr/>
        <p:txBody>
          <a:bodyPr/>
          <a:lstStyle/>
          <a:p>
            <a:fld id="{7A54E1E4-31D2-4635-9AD2-40AAC9D00496}" type="slidenum">
              <a:rPr lang="en-US" smtClean="0"/>
              <a:pPr/>
              <a:t>38</a:t>
            </a:fld>
            <a:endParaRPr lang="en-US"/>
          </a:p>
        </p:txBody>
      </p:sp>
      <p:sp>
        <p:nvSpPr>
          <p:cNvPr id="26" name="Rectangle 3"/>
          <p:cNvSpPr txBox="1">
            <a:spLocks noChangeArrowheads="1"/>
          </p:cNvSpPr>
          <p:nvPr/>
        </p:nvSpPr>
        <p:spPr bwMode="auto">
          <a:xfrm>
            <a:off x="308919" y="1066800"/>
            <a:ext cx="845408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mtClean="0"/>
              <a:t>Ưu điểm</a:t>
            </a:r>
          </a:p>
          <a:p>
            <a:pPr lvl="1"/>
            <a:r>
              <a:rPr lang="en-US" smtClean="0"/>
              <a:t>Tốc </a:t>
            </a:r>
            <a:r>
              <a:rPr lang="en-US"/>
              <a:t>độ </a:t>
            </a:r>
            <a:r>
              <a:rPr lang="en-US" smtClean="0"/>
              <a:t>xử lý nhanh</a:t>
            </a:r>
          </a:p>
          <a:p>
            <a:pPr lvl="1"/>
            <a:r>
              <a:rPr lang="en-US" smtClean="0"/>
              <a:t>Chỉnh sửa </a:t>
            </a:r>
            <a:r>
              <a:rPr lang="en-US"/>
              <a:t>trực tiếp mà không cần giải </a:t>
            </a:r>
            <a:r>
              <a:rPr lang="en-US" smtClean="0"/>
              <a:t>mã</a:t>
            </a:r>
          </a:p>
          <a:p>
            <a:pPr lvl="1"/>
            <a:r>
              <a:rPr lang="en-US" smtClean="0"/>
              <a:t>Giao diện </a:t>
            </a:r>
            <a:r>
              <a:rPr lang="en-US"/>
              <a:t>dễ dùng, thân </a:t>
            </a:r>
            <a:r>
              <a:rPr lang="en-US" smtClean="0"/>
              <a:t>thiện</a:t>
            </a:r>
          </a:p>
          <a:p>
            <a:r>
              <a:rPr lang="en-US" sz="2400" smtClean="0"/>
              <a:t>Khuyết điểm</a:t>
            </a:r>
            <a:endParaRPr lang="en-US" sz="2400"/>
          </a:p>
          <a:p>
            <a:pPr lvl="1"/>
            <a:r>
              <a:rPr lang="en-US" smtClean="0"/>
              <a:t>Hạn chế </a:t>
            </a:r>
            <a:r>
              <a:rPr lang="en-US"/>
              <a:t>với các thiết bị di động có bộ nhớ trong </a:t>
            </a:r>
            <a:r>
              <a:rPr lang="en-US" smtClean="0"/>
              <a:t>nhỏ</a:t>
            </a:r>
          </a:p>
          <a:p>
            <a:pPr lvl="1"/>
            <a:r>
              <a:rPr lang="en-US" smtClean="0"/>
              <a:t>Chưa được </a:t>
            </a:r>
            <a:r>
              <a:rPr lang="en-US"/>
              <a:t>kiểm thử trong trường hợp thiết bị di động bị chiếm quyền truy cập (root) và các hành động bẻ khóa cấp hệ thống ở hệ điều hành di </a:t>
            </a:r>
            <a:r>
              <a:rPr lang="en-US" smtClean="0"/>
              <a:t>động.</a:t>
            </a:r>
          </a:p>
          <a:p>
            <a:pPr lvl="1"/>
            <a:r>
              <a:rPr lang="en-US"/>
              <a:t>Có một số tập tin, hoặc cơ chế bảo mật, hoặc quá trình lưu trữ nên không thể tiến hành ẩn dữ </a:t>
            </a:r>
            <a:r>
              <a:rPr lang="en-US" smtClean="0"/>
              <a:t>liệu</a:t>
            </a:r>
            <a:r>
              <a:rPr lang="en-US"/>
              <a:t>.</a:t>
            </a:r>
          </a:p>
          <a:p>
            <a:pPr lvl="1"/>
            <a:r>
              <a:rPr lang="en-US"/>
              <a:t>Giao diện của phần permission SMS còn khá đơn giản</a:t>
            </a:r>
            <a:r>
              <a:rPr lang="en-US" smtClean="0"/>
              <a:t>.</a:t>
            </a:r>
          </a:p>
        </p:txBody>
      </p:sp>
    </p:spTree>
    <p:extLst>
      <p:ext uri="{BB962C8B-B14F-4D97-AF65-F5344CB8AC3E}">
        <p14:creationId xmlns:p14="http://schemas.microsoft.com/office/powerpoint/2010/main" val="586789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Reference</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buFont typeface="+mj-lt"/>
              <a:buAutoNum type="arabicPeriod"/>
            </a:pPr>
            <a:r>
              <a:rPr lang="en-US" sz="1600"/>
              <a:t>Charlie Miller, Dion Blazakis, Dino DaiZovi, Stefan Esser, Vincenzo Iozzo, Ralf-Philipp Weinmann: “</a:t>
            </a:r>
            <a:r>
              <a:rPr lang="en-US" sz="1600" i="1"/>
              <a:t>iOS Hacker's Handbook</a:t>
            </a:r>
            <a:r>
              <a:rPr lang="en-US" sz="1600"/>
              <a:t>”, Wiley, ISBN 978-1118204122, 2012.</a:t>
            </a:r>
          </a:p>
          <a:p>
            <a:pPr lvl="0">
              <a:buFont typeface="+mj-lt"/>
              <a:buAutoNum type="arabicPeriod"/>
            </a:pPr>
            <a:r>
              <a:rPr lang="en-US" sz="1600"/>
              <a:t>Collin Richard Mulliner: “</a:t>
            </a:r>
            <a:r>
              <a:rPr lang="en-US" sz="1600" i="1"/>
              <a:t>Security of Smart Phones</a:t>
            </a:r>
            <a:r>
              <a:rPr lang="en-US" sz="1600"/>
              <a:t>”, Department of Computer Science, University of California, 2006.</a:t>
            </a:r>
          </a:p>
          <a:p>
            <a:pPr lvl="0">
              <a:buFont typeface="+mj-lt"/>
              <a:buAutoNum type="arabicPeriod"/>
            </a:pPr>
            <a:r>
              <a:rPr lang="en-US" sz="1600"/>
              <a:t>Jonathan Zdziarski: “</a:t>
            </a:r>
            <a:r>
              <a:rPr lang="en-US" sz="1600" i="1"/>
              <a:t>Hacking and Securing iOS Applications</a:t>
            </a:r>
            <a:r>
              <a:rPr lang="en-US" sz="1600"/>
              <a:t>”, O'Reilly Media, ISBN 978-1449318741, 2012.</a:t>
            </a:r>
          </a:p>
          <a:p>
            <a:pPr lvl="0">
              <a:buFont typeface="+mj-lt"/>
              <a:buAutoNum type="arabicPeriod"/>
            </a:pPr>
            <a:r>
              <a:rPr lang="en-US" sz="1600"/>
              <a:t>Joshua J. Drake, Zach Lanier, Collin Mulliner, Pau Oliva Fora, Stephen A. Ridley, Georg Wicherski: “</a:t>
            </a:r>
            <a:r>
              <a:rPr lang="en-US" sz="1600" i="1"/>
              <a:t>Android Hacker's Handbook</a:t>
            </a:r>
            <a:r>
              <a:rPr lang="en-US" sz="1600"/>
              <a:t>”, Wiley, ISBN 978-1118608647, 2014.</a:t>
            </a:r>
          </a:p>
          <a:p>
            <a:pPr lvl="0">
              <a:buFont typeface="+mj-lt"/>
              <a:buAutoNum type="arabicPeriod"/>
            </a:pPr>
            <a:r>
              <a:rPr lang="en-US" sz="1600"/>
              <a:t>Ken Dunham: “</a:t>
            </a:r>
            <a:r>
              <a:rPr lang="en-US" sz="1600" i="1"/>
              <a:t>Mobile Malware Attacks and Defense</a:t>
            </a:r>
            <a:r>
              <a:rPr lang="en-US" sz="1600"/>
              <a:t>”, Syngress, ISBN 978-1597492980, 2004.</a:t>
            </a:r>
          </a:p>
          <a:p>
            <a:pPr lvl="0">
              <a:buFont typeface="+mj-lt"/>
              <a:buAutoNum type="arabicPeriod"/>
            </a:pPr>
            <a:r>
              <a:rPr lang="en-US" sz="1600"/>
              <a:t>Lawrence C. Miller: “</a:t>
            </a:r>
            <a:r>
              <a:rPr lang="en-US" sz="1600" i="1"/>
              <a:t>Securing Smartphones &amp; Tablets For Dummies</a:t>
            </a:r>
            <a:r>
              <a:rPr lang="en-US" sz="1600"/>
              <a:t>”, John Wiley &amp; Sons, Inc., 2012.</a:t>
            </a:r>
          </a:p>
          <a:p>
            <a:pPr lvl="0">
              <a:buFont typeface="+mj-lt"/>
              <a:buAutoNum type="arabicPeriod"/>
            </a:pPr>
            <a:r>
              <a:rPr lang="en-US" sz="1600"/>
              <a:t>Marko Hassinen: “</a:t>
            </a:r>
            <a:r>
              <a:rPr lang="en-US" sz="1600" i="1"/>
              <a:t>Studies in Mobile Security</a:t>
            </a:r>
            <a:r>
              <a:rPr lang="en-US" sz="1600"/>
              <a:t>”, Department of Computer, Science, University of Kuopio, 2007.</a:t>
            </a:r>
          </a:p>
          <a:p>
            <a:pPr lvl="0">
              <a:buFont typeface="+mj-lt"/>
              <a:buAutoNum type="arabicPeriod"/>
            </a:pPr>
            <a:r>
              <a:rPr lang="en-US" sz="1600"/>
              <a:t>Neil Bergman, Mike Stanfield, Jason Rouse, Joel Scambray: “</a:t>
            </a:r>
            <a:r>
              <a:rPr lang="en-US" sz="1600" i="1"/>
              <a:t>Hacking Exposed Mobile”</a:t>
            </a:r>
            <a:r>
              <a:rPr lang="en-US" sz="1600"/>
              <a:t>, McGraw-Hill Osborne Media, ISBN 978-0071817011, 2013.</a:t>
            </a:r>
          </a:p>
          <a:p>
            <a:pPr lvl="0">
              <a:buFont typeface="+mj-lt"/>
              <a:buAutoNum type="arabicPeriod"/>
            </a:pPr>
            <a:r>
              <a:rPr lang="en-US" sz="1600" u="sng" smtClean="0">
                <a:hlinkClick r:id="rId3"/>
              </a:rPr>
              <a:t>http</a:t>
            </a:r>
            <a:r>
              <a:rPr lang="en-US" sz="1600" u="sng">
                <a:hlinkClick r:id="rId3"/>
              </a:rPr>
              <a:t>://blogs.cisco.com/security/securing-mobile-data-in-the-event-of-device-loss-or-theft</a:t>
            </a:r>
            <a:endParaRPr lang="en-US" sz="1600"/>
          </a:p>
          <a:p>
            <a:pPr>
              <a:buFont typeface="+mj-lt"/>
              <a:buAutoNum type="arabicPeriod"/>
            </a:pPr>
            <a:r>
              <a:rPr lang="en-US" sz="1600" u="sng">
                <a:hlinkClick r:id="rId4"/>
              </a:rPr>
              <a:t>http://en.wikipedia.org/wiki/Mobile_operating_system</a:t>
            </a:r>
            <a:endParaRPr lang="en-US" sz="1600"/>
          </a:p>
        </p:txBody>
      </p:sp>
      <p:sp>
        <p:nvSpPr>
          <p:cNvPr id="2" name="Slide Number Placeholder 1"/>
          <p:cNvSpPr>
            <a:spLocks noGrp="1"/>
          </p:cNvSpPr>
          <p:nvPr>
            <p:ph type="sldNum" sz="quarter" idx="12"/>
          </p:nvPr>
        </p:nvSpPr>
        <p:spPr/>
        <p:txBody>
          <a:bodyPr/>
          <a:lstStyle/>
          <a:p>
            <a:fld id="{7A54E1E4-31D2-4635-9AD2-40AAC9D00496}" type="slidenum">
              <a:rPr lang="en-US" smtClean="0"/>
              <a:pPr/>
              <a:t>39</a:t>
            </a:fld>
            <a:endParaRPr lang="en-US"/>
          </a:p>
        </p:txBody>
      </p:sp>
    </p:spTree>
    <p:extLst>
      <p:ext uri="{BB962C8B-B14F-4D97-AF65-F5344CB8AC3E}">
        <p14:creationId xmlns:p14="http://schemas.microsoft.com/office/powerpoint/2010/main" val="3901178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200" smtClean="0"/>
              <a:t>Thiết bị di động</a:t>
            </a:r>
            <a:endParaRPr lang="en-US" sz="1800"/>
          </a:p>
        </p:txBody>
      </p:sp>
      <p:sp>
        <p:nvSpPr>
          <p:cNvPr id="2" name="Slide Number Placeholder 1"/>
          <p:cNvSpPr>
            <a:spLocks noGrp="1"/>
          </p:cNvSpPr>
          <p:nvPr>
            <p:ph type="sldNum" sz="quarter" idx="12"/>
          </p:nvPr>
        </p:nvSpPr>
        <p:spPr/>
        <p:txBody>
          <a:bodyPr/>
          <a:lstStyle/>
          <a:p>
            <a:fld id="{7A54E1E4-31D2-4635-9AD2-40AAC9D00496}" type="slidenum">
              <a:rPr lang="en-US" smtClean="0"/>
              <a:pPr/>
              <a:t>4</a:t>
            </a:fld>
            <a:endParaRPr lang="en-US"/>
          </a:p>
        </p:txBody>
      </p:sp>
      <p:pic>
        <p:nvPicPr>
          <p:cNvPr id="4" name="Picture 3"/>
          <p:cNvPicPr>
            <a:picLocks noChangeAspect="1"/>
          </p:cNvPicPr>
          <p:nvPr/>
        </p:nvPicPr>
        <p:blipFill>
          <a:blip r:embed="rId3"/>
          <a:stretch>
            <a:fillRect/>
          </a:stretch>
        </p:blipFill>
        <p:spPr>
          <a:xfrm>
            <a:off x="2058" y="0"/>
            <a:ext cx="9141941" cy="6858000"/>
          </a:xfrm>
          <a:prstGeom prst="rect">
            <a:avLst/>
          </a:prstGeom>
        </p:spPr>
      </p:pic>
      <p:sp>
        <p:nvSpPr>
          <p:cNvPr id="3" name="TextBox 2"/>
          <p:cNvSpPr txBox="1"/>
          <p:nvPr/>
        </p:nvSpPr>
        <p:spPr>
          <a:xfrm>
            <a:off x="2058" y="6548706"/>
            <a:ext cx="8118761" cy="307777"/>
          </a:xfrm>
          <a:prstGeom prst="rect">
            <a:avLst/>
          </a:prstGeom>
          <a:noFill/>
        </p:spPr>
        <p:txBody>
          <a:bodyPr wrap="none" rtlCol="0">
            <a:spAutoFit/>
          </a:bodyPr>
          <a:lstStyle/>
          <a:p>
            <a:r>
              <a:rPr lang="en-US" sz="1400" i="1">
                <a:solidFill>
                  <a:schemeClr val="bg1"/>
                </a:solidFill>
                <a:hlinkClick r:id="rId4"/>
              </a:rPr>
              <a:t>http://www.globalnerdy.com/wordpress/wp-content/uploads/2013/06/global-mobile-device-market.jpg</a:t>
            </a:r>
            <a:endParaRPr lang="en-US" sz="1400">
              <a:solidFill>
                <a:schemeClr val="bg1"/>
              </a:solidFill>
            </a:endParaRPr>
          </a:p>
        </p:txBody>
      </p:sp>
    </p:spTree>
    <p:extLst>
      <p:ext uri="{BB962C8B-B14F-4D97-AF65-F5344CB8AC3E}">
        <p14:creationId xmlns:p14="http://schemas.microsoft.com/office/powerpoint/2010/main" val="410341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2057400" y="4953000"/>
            <a:ext cx="5029200" cy="685800"/>
          </a:xfrm>
          <a:prstGeom prst="rect">
            <a:avLst/>
          </a:prstGeom>
        </p:spPr>
        <p:txBody>
          <a:bodyPr wrap="none" fromWordArt="1">
            <a:prstTxWarp prst="textDeflate">
              <a:avLst>
                <a:gd name="adj" fmla="val 0"/>
              </a:avLst>
            </a:prstTxWarp>
          </a:bodyPr>
          <a:lstStyle/>
          <a:p>
            <a:pPr algn="ctr"/>
            <a:r>
              <a:rPr lang="en-US"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Thank You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không dây</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5</a:t>
            </a:fld>
            <a:endParaRPr lang="en-US"/>
          </a:p>
        </p:txBody>
      </p:sp>
      <p:pic>
        <p:nvPicPr>
          <p:cNvPr id="3" name="Picture 2"/>
          <p:cNvPicPr>
            <a:picLocks noChangeAspect="1"/>
          </p:cNvPicPr>
          <p:nvPr/>
        </p:nvPicPr>
        <p:blipFill>
          <a:blip r:embed="rId3"/>
          <a:stretch>
            <a:fillRect/>
          </a:stretch>
        </p:blipFill>
        <p:spPr>
          <a:xfrm>
            <a:off x="3314700" y="990600"/>
            <a:ext cx="1828800" cy="1463040"/>
          </a:xfrm>
          <a:prstGeom prst="rect">
            <a:avLst/>
          </a:prstGeom>
        </p:spPr>
      </p:pic>
      <p:pic>
        <p:nvPicPr>
          <p:cNvPr id="7" name="Picture 6"/>
          <p:cNvPicPr>
            <a:picLocks noChangeAspect="1"/>
          </p:cNvPicPr>
          <p:nvPr/>
        </p:nvPicPr>
        <p:blipFill>
          <a:blip r:embed="rId4"/>
          <a:stretch>
            <a:fillRect/>
          </a:stretch>
        </p:blipFill>
        <p:spPr>
          <a:xfrm rot="18584748">
            <a:off x="2604497" y="2546486"/>
            <a:ext cx="1543050" cy="1000125"/>
          </a:xfrm>
          <a:prstGeom prst="rect">
            <a:avLst/>
          </a:prstGeom>
        </p:spPr>
      </p:pic>
      <p:pic>
        <p:nvPicPr>
          <p:cNvPr id="8" name="Picture 7"/>
          <p:cNvPicPr>
            <a:picLocks noChangeAspect="1"/>
          </p:cNvPicPr>
          <p:nvPr/>
        </p:nvPicPr>
        <p:blipFill>
          <a:blip r:embed="rId5"/>
          <a:stretch>
            <a:fillRect/>
          </a:stretch>
        </p:blipFill>
        <p:spPr>
          <a:xfrm rot="2708982">
            <a:off x="4356061" y="2444468"/>
            <a:ext cx="1504950" cy="1047750"/>
          </a:xfrm>
          <a:prstGeom prst="rect">
            <a:avLst/>
          </a:prstGeom>
        </p:spPr>
      </p:pic>
      <p:sp>
        <p:nvSpPr>
          <p:cNvPr id="9" name="TextBox 8"/>
          <p:cNvSpPr txBox="1"/>
          <p:nvPr/>
        </p:nvSpPr>
        <p:spPr>
          <a:xfrm>
            <a:off x="827271" y="2424116"/>
            <a:ext cx="2069797" cy="646331"/>
          </a:xfrm>
          <a:prstGeom prst="rect">
            <a:avLst/>
          </a:prstGeom>
          <a:noFill/>
        </p:spPr>
        <p:txBody>
          <a:bodyPr wrap="none" rtlCol="0">
            <a:spAutoFit/>
          </a:bodyPr>
          <a:lstStyle/>
          <a:p>
            <a:pPr algn="ctr"/>
            <a:r>
              <a:rPr lang="en-US" smtClean="0"/>
              <a:t>Công nghệ cho</a:t>
            </a:r>
            <a:br>
              <a:rPr lang="en-US" smtClean="0"/>
            </a:br>
            <a:r>
              <a:rPr lang="en-US" smtClean="0"/>
              <a:t>điện </a:t>
            </a:r>
            <a:r>
              <a:rPr lang="en-US"/>
              <a:t>thoại di động </a:t>
            </a:r>
          </a:p>
        </p:txBody>
      </p:sp>
      <p:sp>
        <p:nvSpPr>
          <p:cNvPr id="10" name="TextBox 9"/>
          <p:cNvSpPr txBox="1"/>
          <p:nvPr/>
        </p:nvSpPr>
        <p:spPr>
          <a:xfrm>
            <a:off x="5559665" y="2591892"/>
            <a:ext cx="2916183" cy="369332"/>
          </a:xfrm>
          <a:prstGeom prst="rect">
            <a:avLst/>
          </a:prstGeom>
          <a:noFill/>
        </p:spPr>
        <p:txBody>
          <a:bodyPr wrap="none" rtlCol="0">
            <a:spAutoFit/>
          </a:bodyPr>
          <a:lstStyle/>
          <a:p>
            <a:r>
              <a:rPr lang="en-US" smtClean="0"/>
              <a:t> Công nghệ truyền </a:t>
            </a:r>
            <a:r>
              <a:rPr lang="en-US"/>
              <a:t>dữ liệu </a:t>
            </a:r>
          </a:p>
        </p:txBody>
      </p:sp>
      <p:pic>
        <p:nvPicPr>
          <p:cNvPr id="14" name="Picture 13"/>
          <p:cNvPicPr>
            <a:picLocks noChangeAspect="1"/>
          </p:cNvPicPr>
          <p:nvPr/>
        </p:nvPicPr>
        <p:blipFill>
          <a:blip r:embed="rId6"/>
          <a:stretch>
            <a:fillRect/>
          </a:stretch>
        </p:blipFill>
        <p:spPr>
          <a:xfrm>
            <a:off x="979517" y="5102497"/>
            <a:ext cx="2504312" cy="949288"/>
          </a:xfrm>
          <a:prstGeom prst="rect">
            <a:avLst/>
          </a:prstGeom>
        </p:spPr>
      </p:pic>
      <p:pic>
        <p:nvPicPr>
          <p:cNvPr id="15" name="Picture 14"/>
          <p:cNvPicPr>
            <a:picLocks noChangeAspect="1"/>
          </p:cNvPicPr>
          <p:nvPr/>
        </p:nvPicPr>
        <p:blipFill>
          <a:blip r:embed="rId7"/>
          <a:stretch>
            <a:fillRect/>
          </a:stretch>
        </p:blipFill>
        <p:spPr>
          <a:xfrm>
            <a:off x="909047" y="3901850"/>
            <a:ext cx="2645252" cy="844229"/>
          </a:xfrm>
          <a:prstGeom prst="rect">
            <a:avLst/>
          </a:prstGeom>
        </p:spPr>
      </p:pic>
      <p:pic>
        <p:nvPicPr>
          <p:cNvPr id="2053" name="Picture 5" descr="http://gprs-lycans.weebly.com/uploads/1/0/1/2/10125580/7561472_orig.png?37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5250" y="3276722"/>
            <a:ext cx="1360246" cy="14693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63141" y="5377787"/>
            <a:ext cx="1784463" cy="769441"/>
          </a:xfrm>
          <a:prstGeom prst="rect">
            <a:avLst/>
          </a:prstGeom>
          <a:noFill/>
        </p:spPr>
        <p:txBody>
          <a:bodyPr wrap="none" rtlCol="0">
            <a:spAutoFit/>
          </a:bodyPr>
          <a:lstStyle/>
          <a:p>
            <a:r>
              <a:rPr lang="en-US" sz="4400" b="1" smtClean="0">
                <a:solidFill>
                  <a:schemeClr val="tx2">
                    <a:lumMod val="60000"/>
                    <a:lumOff val="40000"/>
                  </a:schemeClr>
                </a:solidFill>
              </a:rPr>
              <a:t>EVDO</a:t>
            </a:r>
            <a:endParaRPr lang="en-US" sz="4400" b="1">
              <a:solidFill>
                <a:schemeClr val="tx2">
                  <a:lumMod val="60000"/>
                  <a:lumOff val="40000"/>
                </a:schemeClr>
              </a:solidFill>
            </a:endParaRPr>
          </a:p>
        </p:txBody>
      </p:sp>
      <p:sp>
        <p:nvSpPr>
          <p:cNvPr id="17" name="TextBox 16"/>
          <p:cNvSpPr txBox="1"/>
          <p:nvPr/>
        </p:nvSpPr>
        <p:spPr>
          <a:xfrm>
            <a:off x="179947" y="4761420"/>
            <a:ext cx="4493538" cy="369332"/>
          </a:xfrm>
          <a:prstGeom prst="rect">
            <a:avLst/>
          </a:prstGeom>
          <a:noFill/>
        </p:spPr>
        <p:txBody>
          <a:bodyPr wrap="none" rtlCol="0">
            <a:spAutoFit/>
          </a:bodyPr>
          <a:lstStyle/>
          <a:p>
            <a:r>
              <a:rPr lang="en-US"/>
              <a:t>Global System for Mobile communications</a:t>
            </a:r>
          </a:p>
        </p:txBody>
      </p:sp>
      <p:sp>
        <p:nvSpPr>
          <p:cNvPr id="18" name="TextBox 17"/>
          <p:cNvSpPr txBox="1"/>
          <p:nvPr/>
        </p:nvSpPr>
        <p:spPr>
          <a:xfrm>
            <a:off x="600425" y="6147228"/>
            <a:ext cx="3262496" cy="369332"/>
          </a:xfrm>
          <a:prstGeom prst="rect">
            <a:avLst/>
          </a:prstGeom>
          <a:noFill/>
        </p:spPr>
        <p:txBody>
          <a:bodyPr wrap="none" rtlCol="0">
            <a:spAutoFit/>
          </a:bodyPr>
          <a:lstStyle/>
          <a:p>
            <a:r>
              <a:rPr lang="en-US"/>
              <a:t>Code Division Multiple Access</a:t>
            </a:r>
          </a:p>
        </p:txBody>
      </p:sp>
      <p:sp>
        <p:nvSpPr>
          <p:cNvPr id="19" name="TextBox 18"/>
          <p:cNvSpPr txBox="1"/>
          <p:nvPr/>
        </p:nvSpPr>
        <p:spPr>
          <a:xfrm>
            <a:off x="5269840" y="4799001"/>
            <a:ext cx="3275256" cy="369332"/>
          </a:xfrm>
          <a:prstGeom prst="rect">
            <a:avLst/>
          </a:prstGeom>
          <a:noFill/>
        </p:spPr>
        <p:txBody>
          <a:bodyPr wrap="none" rtlCol="0">
            <a:spAutoFit/>
          </a:bodyPr>
          <a:lstStyle/>
          <a:p>
            <a:r>
              <a:rPr lang="en-US"/>
              <a:t>General Packet Radio Service</a:t>
            </a:r>
          </a:p>
        </p:txBody>
      </p:sp>
      <p:sp>
        <p:nvSpPr>
          <p:cNvPr id="20" name="TextBox 19"/>
          <p:cNvSpPr txBox="1"/>
          <p:nvPr/>
        </p:nvSpPr>
        <p:spPr>
          <a:xfrm>
            <a:off x="5354988" y="6207405"/>
            <a:ext cx="2800767" cy="369332"/>
          </a:xfrm>
          <a:prstGeom prst="rect">
            <a:avLst/>
          </a:prstGeom>
          <a:noFill/>
        </p:spPr>
        <p:txBody>
          <a:bodyPr wrap="none" rtlCol="0">
            <a:spAutoFit/>
          </a:bodyPr>
          <a:lstStyle/>
          <a:p>
            <a:r>
              <a:rPr lang="en-US"/>
              <a:t>Evolution-Data Optimized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Công nghệ mạng</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6</a:t>
            </a:fld>
            <a:endParaRPr lang="en-US"/>
          </a:p>
        </p:txBody>
      </p:sp>
      <p:pic>
        <p:nvPicPr>
          <p:cNvPr id="4098" name="Picture 2" descr="http://www.stubai-accomodation.com/tl_files/wl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90600"/>
            <a:ext cx="1576388" cy="15763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1911340"/>
            <a:ext cx="3862981" cy="954107"/>
          </a:xfrm>
          <a:prstGeom prst="rect">
            <a:avLst/>
          </a:prstGeom>
          <a:noFill/>
        </p:spPr>
        <p:txBody>
          <a:bodyPr wrap="none" rtlCol="0">
            <a:spAutoFit/>
          </a:bodyPr>
          <a:lstStyle/>
          <a:p>
            <a:pPr algn="ctr"/>
            <a:r>
              <a:rPr lang="en-US" sz="2800">
                <a:solidFill>
                  <a:schemeClr val="tx2">
                    <a:lumMod val="60000"/>
                    <a:lumOff val="40000"/>
                  </a:schemeClr>
                </a:solidFill>
              </a:rPr>
              <a:t>Personal Area </a:t>
            </a:r>
            <a:r>
              <a:rPr lang="en-US" sz="2800" smtClean="0">
                <a:solidFill>
                  <a:schemeClr val="tx2">
                    <a:lumMod val="60000"/>
                    <a:lumOff val="40000"/>
                  </a:schemeClr>
                </a:solidFill>
              </a:rPr>
              <a:t>Network</a:t>
            </a:r>
            <a:br>
              <a:rPr lang="en-US" sz="2800" smtClean="0">
                <a:solidFill>
                  <a:schemeClr val="tx2">
                    <a:lumMod val="60000"/>
                    <a:lumOff val="40000"/>
                  </a:schemeClr>
                </a:solidFill>
              </a:rPr>
            </a:br>
            <a:r>
              <a:rPr lang="en-US" sz="2800" smtClean="0">
                <a:solidFill>
                  <a:schemeClr val="tx2">
                    <a:lumMod val="60000"/>
                    <a:lumOff val="40000"/>
                  </a:schemeClr>
                </a:solidFill>
              </a:rPr>
              <a:t>(PAN)</a:t>
            </a:r>
            <a:endParaRPr lang="en-US" sz="2800">
              <a:solidFill>
                <a:schemeClr val="tx2">
                  <a:lumMod val="60000"/>
                  <a:lumOff val="40000"/>
                </a:schemeClr>
              </a:solidFill>
            </a:endParaRPr>
          </a:p>
        </p:txBody>
      </p:sp>
      <p:sp>
        <p:nvSpPr>
          <p:cNvPr id="11" name="TextBox 10"/>
          <p:cNvSpPr txBox="1"/>
          <p:nvPr/>
        </p:nvSpPr>
        <p:spPr>
          <a:xfrm>
            <a:off x="762000" y="2566988"/>
            <a:ext cx="3134256" cy="369332"/>
          </a:xfrm>
          <a:prstGeom prst="rect">
            <a:avLst/>
          </a:prstGeom>
          <a:noFill/>
        </p:spPr>
        <p:txBody>
          <a:bodyPr wrap="none" rtlCol="0">
            <a:spAutoFit/>
          </a:bodyPr>
          <a:lstStyle/>
          <a:p>
            <a:r>
              <a:rPr lang="en-US"/>
              <a:t>Wireless Local Area Network</a:t>
            </a:r>
          </a:p>
        </p:txBody>
      </p:sp>
      <p:sp>
        <p:nvSpPr>
          <p:cNvPr id="12" name="Right Brace 11"/>
          <p:cNvSpPr/>
          <p:nvPr/>
        </p:nvSpPr>
        <p:spPr>
          <a:xfrm rot="5400000">
            <a:off x="4407361" y="-446220"/>
            <a:ext cx="381001" cy="7521841"/>
          </a:xfrm>
          <a:prstGeom prst="rightBrace">
            <a:avLst>
              <a:gd name="adj1" fmla="val 8333"/>
              <a:gd name="adj2" fmla="val 510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8931689"/>
              </p:ext>
            </p:extLst>
          </p:nvPr>
        </p:nvGraphicFramePr>
        <p:xfrm>
          <a:off x="762000" y="4116852"/>
          <a:ext cx="1828800" cy="1828800"/>
        </p:xfrm>
        <a:graphic>
          <a:graphicData uri="http://schemas.openxmlformats.org/presentationml/2006/ole">
            <mc:AlternateContent xmlns:mc="http://schemas.openxmlformats.org/markup-compatibility/2006">
              <mc:Choice xmlns:v="urn:schemas-microsoft-com:vml" Requires="v">
                <p:oleObj spid="_x0000_s4131" name="Bitmap Image" r:id="rId5" imgW="3048120" imgH="3048120" progId="Paint.Picture">
                  <p:embed/>
                </p:oleObj>
              </mc:Choice>
              <mc:Fallback>
                <p:oleObj name="Bitmap Image" r:id="rId5" imgW="3048120" imgH="3048120" progId="Paint.Picture">
                  <p:embed/>
                  <p:pic>
                    <p:nvPicPr>
                      <p:cNvPr id="0" name=""/>
                      <p:cNvPicPr/>
                      <p:nvPr/>
                    </p:nvPicPr>
                    <p:blipFill>
                      <a:blip r:embed="rId6"/>
                      <a:stretch>
                        <a:fillRect/>
                      </a:stretch>
                    </p:blipFill>
                    <p:spPr>
                      <a:xfrm>
                        <a:off x="762000" y="4116852"/>
                        <a:ext cx="1828800" cy="1828800"/>
                      </a:xfrm>
                      <a:prstGeom prst="rect">
                        <a:avLst/>
                      </a:prstGeom>
                    </p:spPr>
                  </p:pic>
                </p:oleObj>
              </mc:Fallback>
            </mc:AlternateContent>
          </a:graphicData>
        </a:graphic>
      </p:graphicFrame>
      <p:sp>
        <p:nvSpPr>
          <p:cNvPr id="21" name="TextBox 20"/>
          <p:cNvSpPr txBox="1"/>
          <p:nvPr/>
        </p:nvSpPr>
        <p:spPr>
          <a:xfrm>
            <a:off x="3572580" y="4513561"/>
            <a:ext cx="2050561" cy="830997"/>
          </a:xfrm>
          <a:prstGeom prst="rect">
            <a:avLst/>
          </a:prstGeom>
          <a:noFill/>
        </p:spPr>
        <p:txBody>
          <a:bodyPr wrap="none" rtlCol="0">
            <a:spAutoFit/>
          </a:bodyPr>
          <a:lstStyle/>
          <a:p>
            <a:pPr algn="ctr"/>
            <a:r>
              <a:rPr lang="en-US" sz="2400" smtClean="0">
                <a:solidFill>
                  <a:srgbClr val="0070C0"/>
                </a:solidFill>
              </a:rPr>
              <a:t>Wireless LAN</a:t>
            </a:r>
          </a:p>
          <a:p>
            <a:pPr algn="ctr"/>
            <a:r>
              <a:rPr lang="en-US" sz="2400" smtClean="0">
                <a:solidFill>
                  <a:srgbClr val="0070C0"/>
                </a:solidFill>
              </a:rPr>
              <a:t>IEEE </a:t>
            </a:r>
            <a:r>
              <a:rPr lang="en-US" sz="2400">
                <a:solidFill>
                  <a:srgbClr val="0070C0"/>
                </a:solidFill>
              </a:rPr>
              <a:t>802.11</a:t>
            </a:r>
          </a:p>
        </p:txBody>
      </p:sp>
      <p:sp>
        <p:nvSpPr>
          <p:cNvPr id="22" name="TextBox 21"/>
          <p:cNvSpPr txBox="1"/>
          <p:nvPr/>
        </p:nvSpPr>
        <p:spPr>
          <a:xfrm>
            <a:off x="6604921" y="4513561"/>
            <a:ext cx="1967205" cy="830997"/>
          </a:xfrm>
          <a:prstGeom prst="rect">
            <a:avLst/>
          </a:prstGeom>
          <a:noFill/>
        </p:spPr>
        <p:txBody>
          <a:bodyPr wrap="none" rtlCol="0">
            <a:spAutoFit/>
          </a:bodyPr>
          <a:lstStyle/>
          <a:p>
            <a:pPr algn="ctr"/>
            <a:r>
              <a:rPr lang="en-US" sz="2400" smtClean="0">
                <a:solidFill>
                  <a:srgbClr val="C00000"/>
                </a:solidFill>
              </a:rPr>
              <a:t>IrDA</a:t>
            </a:r>
          </a:p>
          <a:p>
            <a:pPr algn="ctr"/>
            <a:r>
              <a:rPr lang="en-US" sz="2400" smtClean="0">
                <a:solidFill>
                  <a:srgbClr val="C00000"/>
                </a:solidFill>
              </a:rPr>
              <a:t>(Hồng ngoại)</a:t>
            </a:r>
            <a:endParaRPr lang="en-US" sz="2400">
              <a:solidFill>
                <a:srgbClr val="C00000"/>
              </a:solidFill>
            </a:endParaRPr>
          </a:p>
        </p:txBody>
      </p:sp>
    </p:spTree>
    <p:extLst>
      <p:ext uri="{BB962C8B-B14F-4D97-AF65-F5344CB8AC3E}">
        <p14:creationId xmlns:p14="http://schemas.microsoft.com/office/powerpoint/2010/main" val="3194844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Hệ điều hành điện thoại thông minh</a:t>
            </a:r>
            <a:endParaRPr lang="en-US"/>
          </a:p>
        </p:txBody>
      </p:sp>
      <p:sp>
        <p:nvSpPr>
          <p:cNvPr id="2" name="Slide Number Placeholder 1"/>
          <p:cNvSpPr>
            <a:spLocks noGrp="1"/>
          </p:cNvSpPr>
          <p:nvPr>
            <p:ph type="sldNum" sz="quarter" idx="12"/>
          </p:nvPr>
        </p:nvSpPr>
        <p:spPr/>
        <p:txBody>
          <a:bodyPr/>
          <a:lstStyle/>
          <a:p>
            <a:fld id="{7A54E1E4-31D2-4635-9AD2-40AAC9D00496}"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5963"/>
            <a:ext cx="9144000" cy="6154738"/>
          </a:xfrm>
          <a:prstGeom prst="rect">
            <a:avLst/>
          </a:prstGeom>
        </p:spPr>
      </p:pic>
    </p:spTree>
    <p:extLst>
      <p:ext uri="{BB962C8B-B14F-4D97-AF65-F5344CB8AC3E}">
        <p14:creationId xmlns:p14="http://schemas.microsoft.com/office/powerpoint/2010/main" val="377771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Bảo mật di động giải quyết 3 tính chất:</a:t>
            </a:r>
          </a:p>
          <a:p>
            <a:pPr lvl="1"/>
            <a:r>
              <a:rPr lang="vi-VN" sz="2000" smtClean="0"/>
              <a:t>Tính </a:t>
            </a:r>
            <a:r>
              <a:rPr lang="vi-VN" sz="2000"/>
              <a:t>bảo mật: sự riêng tư, quyết định ai được truy cập những gì.</a:t>
            </a:r>
          </a:p>
          <a:p>
            <a:pPr lvl="1"/>
            <a:r>
              <a:rPr lang="en-US" sz="2000"/>
              <a:t>T</a:t>
            </a:r>
            <a:r>
              <a:rPr lang="vi-VN" sz="2000" smtClean="0"/>
              <a:t>ính </a:t>
            </a:r>
            <a:r>
              <a:rPr lang="vi-VN" sz="2000"/>
              <a:t>toàn vẹn: xác định ai được quyền sửa hay sử dụng tài nguyên nào.</a:t>
            </a:r>
          </a:p>
          <a:p>
            <a:pPr lvl="1"/>
            <a:r>
              <a:rPr lang="vi-VN" sz="2000" smtClean="0"/>
              <a:t>Tính </a:t>
            </a:r>
            <a:r>
              <a:rPr lang="vi-VN" sz="2000"/>
              <a:t>sẵn sàng: mô tả yêu cầu một người dùng hợp lệ có thể sử dụng tài nguyên nào</a:t>
            </a:r>
            <a:r>
              <a:rPr lang="vi-VN" sz="2000" smtClean="0"/>
              <a:t>.</a:t>
            </a:r>
            <a:endParaRPr lang="en-US" sz="2000" smtClean="0"/>
          </a:p>
          <a:p>
            <a:pPr lvl="0"/>
            <a:r>
              <a:rPr lang="en-US" sz="2000" smtClean="0"/>
              <a:t>Mục tiêu:</a:t>
            </a:r>
          </a:p>
          <a:p>
            <a:pPr lvl="1"/>
            <a:r>
              <a:rPr lang="vi-VN" sz="2000" smtClean="0"/>
              <a:t>Dữ liệu</a:t>
            </a:r>
            <a:endParaRPr lang="en-US" sz="2000"/>
          </a:p>
          <a:p>
            <a:pPr lvl="1"/>
            <a:r>
              <a:rPr lang="en-US" sz="2000" smtClean="0"/>
              <a:t>Định danh</a:t>
            </a:r>
          </a:p>
          <a:p>
            <a:pPr lvl="1"/>
            <a:r>
              <a:rPr lang="en-US" sz="2000" smtClean="0"/>
              <a:t>Tính sẵn sàng</a:t>
            </a:r>
          </a:p>
          <a:p>
            <a:pPr lvl="0"/>
            <a:r>
              <a:rPr lang="en-US" sz="2000" smtClean="0"/>
              <a:t>Kẻ tấn công:</a:t>
            </a:r>
          </a:p>
          <a:p>
            <a:pPr lvl="1"/>
            <a:r>
              <a:rPr lang="en-US" sz="2000" smtClean="0"/>
              <a:t>Chuyên gia</a:t>
            </a:r>
          </a:p>
          <a:p>
            <a:pPr lvl="1"/>
            <a:r>
              <a:rPr lang="en-US" sz="2000" smtClean="0"/>
              <a:t>Lừa đảo</a:t>
            </a:r>
          </a:p>
          <a:p>
            <a:pPr lvl="1"/>
            <a:r>
              <a:rPr lang="en-US" sz="2000" smtClean="0"/>
              <a:t>Tội phạm máy tính</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8</a:t>
            </a:fld>
            <a:endParaRPr lang="en-US"/>
          </a:p>
        </p:txBody>
      </p:sp>
    </p:spTree>
    <p:extLst>
      <p:ext uri="{BB962C8B-B14F-4D97-AF65-F5344CB8AC3E}">
        <p14:creationId xmlns:p14="http://schemas.microsoft.com/office/powerpoint/2010/main" val="1923564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0" hangingPunct="0"/>
            <a:r>
              <a:rPr lang="en-US" smtClean="0"/>
              <a:t>Mô hình nguy cơ</a:t>
            </a:r>
            <a:endParaRPr lang="en-US"/>
          </a:p>
        </p:txBody>
      </p:sp>
      <p:sp>
        <p:nvSpPr>
          <p:cNvPr id="41987" name="Rectangle 3"/>
          <p:cNvSpPr>
            <a:spLocks noGrp="1" noChangeArrowheads="1"/>
          </p:cNvSpPr>
          <p:nvPr>
            <p:ph type="body" idx="1"/>
          </p:nvPr>
        </p:nvSpPr>
        <p:spPr>
          <a:xfrm>
            <a:off x="308919" y="1143000"/>
            <a:ext cx="8454081" cy="4341812"/>
          </a:xfrm>
        </p:spPr>
        <p:txBody>
          <a:bodyPr/>
          <a:lstStyle/>
          <a:p>
            <a:pPr lvl="0"/>
            <a:r>
              <a:rPr lang="en-US" sz="2000" smtClean="0"/>
              <a:t>Các nguy cơ chủ yếu</a:t>
            </a:r>
          </a:p>
          <a:p>
            <a:pPr lvl="1"/>
            <a:r>
              <a:rPr lang="en-US" sz="2000" smtClean="0"/>
              <a:t>Mất thiết bị</a:t>
            </a:r>
          </a:p>
          <a:p>
            <a:pPr lvl="1"/>
            <a:r>
              <a:rPr lang="en-US" sz="2000" smtClean="0"/>
              <a:t>Tấn công từ chối dịch vụ</a:t>
            </a:r>
          </a:p>
          <a:p>
            <a:pPr lvl="1"/>
            <a:r>
              <a:rPr lang="en-US" sz="2000" smtClean="0"/>
              <a:t>Tấn công không dây</a:t>
            </a:r>
          </a:p>
          <a:p>
            <a:pPr lvl="1"/>
            <a:r>
              <a:rPr lang="en-US" sz="2000" smtClean="0"/>
              <a:t>Tấn công xâm nhập</a:t>
            </a:r>
          </a:p>
          <a:p>
            <a:pPr lvl="1"/>
            <a:r>
              <a:rPr lang="en-US" sz="2000" smtClean="0"/>
              <a:t>Virút và sâu</a:t>
            </a:r>
          </a:p>
          <a:p>
            <a:pPr lvl="1"/>
            <a:r>
              <a:rPr lang="en-US" sz="2000" smtClean="0"/>
              <a:t>Tấn công dựa trên hạ tầng</a:t>
            </a:r>
          </a:p>
          <a:p>
            <a:pPr lvl="1"/>
            <a:r>
              <a:rPr lang="en-US" sz="2000" smtClean="0"/>
              <a:t>Tấn công tính thêm phí</a:t>
            </a:r>
            <a:endParaRPr lang="en-US" sz="2000"/>
          </a:p>
        </p:txBody>
      </p:sp>
      <p:sp>
        <p:nvSpPr>
          <p:cNvPr id="2" name="Slide Number Placeholder 1"/>
          <p:cNvSpPr>
            <a:spLocks noGrp="1"/>
          </p:cNvSpPr>
          <p:nvPr>
            <p:ph type="sldNum" sz="quarter" idx="12"/>
          </p:nvPr>
        </p:nvSpPr>
        <p:spPr/>
        <p:txBody>
          <a:bodyPr/>
          <a:lstStyle/>
          <a:p>
            <a:fld id="{7A54E1E4-31D2-4635-9AD2-40AAC9D00496}" type="slidenum">
              <a:rPr lang="en-US" smtClean="0"/>
              <a:pPr/>
              <a:t>9</a:t>
            </a:fld>
            <a:endParaRPr lang="en-US"/>
          </a:p>
        </p:txBody>
      </p:sp>
    </p:spTree>
    <p:extLst>
      <p:ext uri="{BB962C8B-B14F-4D97-AF65-F5344CB8AC3E}">
        <p14:creationId xmlns:p14="http://schemas.microsoft.com/office/powerpoint/2010/main" val="2548558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cdb2004192l</Template>
  <TotalTime>732</TotalTime>
  <Words>2708</Words>
  <Application>Microsoft Office PowerPoint</Application>
  <PresentationFormat>On-screen Show (4:3)</PresentationFormat>
  <Paragraphs>445</Paragraphs>
  <Slides>40</Slides>
  <Notes>40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48" baseType="lpstr">
      <vt:lpstr>Arial</vt:lpstr>
      <vt:lpstr>Calibri</vt:lpstr>
      <vt:lpstr>Cambria Math</vt:lpstr>
      <vt:lpstr>Verdana</vt:lpstr>
      <vt:lpstr>Wingdings</vt:lpstr>
      <vt:lpstr>Office Theme</vt:lpstr>
      <vt:lpstr>Image</vt:lpstr>
      <vt:lpstr>Bitmap Image</vt:lpstr>
      <vt:lpstr>MOBILE SECURITY</vt:lpstr>
      <vt:lpstr>Nội dung</vt:lpstr>
      <vt:lpstr>Thiết bị di động</vt:lpstr>
      <vt:lpstr>Thiết bị di động</vt:lpstr>
      <vt:lpstr>Công nghệ không dây</vt:lpstr>
      <vt:lpstr>Công nghệ mạng</vt:lpstr>
      <vt:lpstr>Hệ điều hành điện thoại thông minh</vt:lpstr>
      <vt:lpstr>Mô hình nguy cơ</vt:lpstr>
      <vt:lpstr>Mô hình nguy cơ</vt:lpstr>
      <vt:lpstr>Mất thiết bị</vt:lpstr>
      <vt:lpstr>Tấn công từ chối dịch vụ</vt:lpstr>
      <vt:lpstr>Tấn công không dây</vt:lpstr>
      <vt:lpstr>Tấn công xâm nhập</vt:lpstr>
      <vt:lpstr>Phần mềm độc hại</vt:lpstr>
      <vt:lpstr>Virút và sâu</vt:lpstr>
      <vt:lpstr>Phần mềm độc hại</vt:lpstr>
      <vt:lpstr>Tấn công dựa trên cơ sở hạ tầng</vt:lpstr>
      <vt:lpstr>Tấn công tính thêm phí</vt:lpstr>
      <vt:lpstr>Tấn công cross-service</vt:lpstr>
      <vt:lpstr>Tấn công cross-service</vt:lpstr>
      <vt:lpstr>Tấn công cross-service</vt:lpstr>
      <vt:lpstr>Tấn công cross-service</vt:lpstr>
      <vt:lpstr>Giao thức và chi trả di động</vt:lpstr>
      <vt:lpstr>Giao thức và chi trả di động</vt:lpstr>
      <vt:lpstr>Giao thức và chi trả di động</vt:lpstr>
      <vt:lpstr>Thanh toán POS ảo</vt:lpstr>
      <vt:lpstr>Thanh toán POS ảo</vt:lpstr>
      <vt:lpstr>Thanh toán POS ảo</vt:lpstr>
      <vt:lpstr>Thanh toán POS thực</vt:lpstr>
      <vt:lpstr>Thanh toán POS thực</vt:lpstr>
      <vt:lpstr>Thanh toán POS thực</vt:lpstr>
      <vt:lpstr>Thanh toán POS thực</vt:lpstr>
      <vt:lpstr>Demo</vt:lpstr>
      <vt:lpstr>Demo</vt:lpstr>
      <vt:lpstr>Demo</vt:lpstr>
      <vt:lpstr>Demo</vt:lpstr>
      <vt:lpstr>Demo</vt:lpstr>
      <vt:lpstr>Demo</vt:lpstr>
      <vt:lpstr>Reference</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Security</dc:title>
  <dc:creator>Group 5</dc:creator>
  <cp:lastModifiedBy>Alex Huynh</cp:lastModifiedBy>
  <cp:revision>68</cp:revision>
  <dcterms:created xsi:type="dcterms:W3CDTF">2014-09-07T14:18:51Z</dcterms:created>
  <dcterms:modified xsi:type="dcterms:W3CDTF">2014-10-13T02:51:32Z</dcterms:modified>
</cp:coreProperties>
</file>